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256" r:id="rId2"/>
    <p:sldId id="257" r:id="rId3"/>
    <p:sldId id="258" r:id="rId4"/>
    <p:sldId id="259" r:id="rId5"/>
    <p:sldId id="260" r:id="rId6"/>
    <p:sldId id="261" r:id="rId7"/>
    <p:sldId id="280" r:id="rId8"/>
    <p:sldId id="282" r:id="rId9"/>
    <p:sldId id="281" r:id="rId10"/>
    <p:sldId id="262" r:id="rId11"/>
    <p:sldId id="263" r:id="rId12"/>
    <p:sldId id="283" r:id="rId13"/>
    <p:sldId id="284" r:id="rId14"/>
    <p:sldId id="277" r:id="rId15"/>
    <p:sldId id="278" r:id="rId16"/>
    <p:sldId id="279" r:id="rId17"/>
  </p:sldIdLst>
  <p:sldSz cx="7556500" cy="10693400"/>
  <p:notesSz cx="6797675" cy="9925050"/>
  <p:embeddedFontLst>
    <p:embeddedFont>
      <p:font typeface="Montserrat" panose="00000500000000000000" pitchFamily="2" charset="0"/>
      <p:regular r:id="rId20"/>
      <p:bold r:id="rId21"/>
      <p:italic r:id="rId22"/>
      <p:boldItalic r:id="rId23"/>
    </p:embeddedFont>
    <p:embeddedFont>
      <p:font typeface="Montserrat Bold" panose="00000800000000000000" charset="0"/>
      <p:regular r:id="rId24"/>
      <p:bold r:id="rId25"/>
    </p:embeddedFont>
    <p:embeddedFont>
      <p:font typeface="Montserrat Medium" panose="00000600000000000000" pitchFamily="2" charset="0"/>
      <p:regular r:id="rId26"/>
      <p:italic r:id="rId27"/>
    </p:embeddedFont>
    <p:embeddedFont>
      <p:font typeface="Montserrat Ultra-Bold" panose="020B0604020202020204" charset="0"/>
      <p:regular r:id="rId28"/>
    </p:embeddedFont>
    <p:embeddedFont>
      <p:font typeface="Neue Montreal" panose="020B0604020202020204" charset="0"/>
      <p:regular r:id="rId29"/>
    </p:embeddedFont>
    <p:embeddedFont>
      <p:font typeface="Open Sans" panose="020B060603050402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22" autoAdjust="0"/>
  </p:normalViewPr>
  <p:slideViewPr>
    <p:cSldViewPr>
      <p:cViewPr>
        <p:scale>
          <a:sx n="80" d="100"/>
          <a:sy n="80" d="100"/>
        </p:scale>
        <p:origin x="1954" y="-198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15/09/2025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15/09/2025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2.jpe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u8ru2W8YvmpBJ7NwRy4gI2Pdve1BwAxh/view?usp=sharing" TargetMode="External"/><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hyperlink" Target="http://www.evolucaocompressores.com.br/" TargetMode="External"/><Relationship Id="rId13" Type="http://schemas.openxmlformats.org/officeDocument/2006/relationships/image" Target="../media/image55.png"/><Relationship Id="rId18" Type="http://schemas.openxmlformats.org/officeDocument/2006/relationships/hyperlink" Target="https://www.youtube.com/channel/UCwd-vQDfQFCs9o1J-7-WiMQ" TargetMode="External"/><Relationship Id="rId3" Type="http://schemas.openxmlformats.org/officeDocument/2006/relationships/image" Target="../media/image50.svg"/><Relationship Id="rId7" Type="http://schemas.openxmlformats.org/officeDocument/2006/relationships/image" Target="../media/image7.png"/><Relationship Id="rId12" Type="http://schemas.openxmlformats.org/officeDocument/2006/relationships/hyperlink" Target="https://www.linkedin.com/company/14047743" TargetMode="External"/><Relationship Id="rId17" Type="http://schemas.openxmlformats.org/officeDocument/2006/relationships/image" Target="../media/image57.png"/><Relationship Id="rId2" Type="http://schemas.openxmlformats.org/officeDocument/2006/relationships/image" Target="../media/image49.png"/><Relationship Id="rId16" Type="http://schemas.openxmlformats.org/officeDocument/2006/relationships/hyperlink" Target="https://www.instagram.com/evolucaocompressores/?hl=pt-br" TargetMode="External"/><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mailto:tavares@evolucaocompressores.com.br" TargetMode="External"/><Relationship Id="rId11" Type="http://schemas.openxmlformats.org/officeDocument/2006/relationships/image" Target="../media/image54.png"/><Relationship Id="rId5" Type="http://schemas.openxmlformats.org/officeDocument/2006/relationships/image" Target="../media/image52.svg"/><Relationship Id="rId15" Type="http://schemas.openxmlformats.org/officeDocument/2006/relationships/image" Target="../media/image56.png"/><Relationship Id="rId10" Type="http://schemas.openxmlformats.org/officeDocument/2006/relationships/hyperlink" Target="https://www.youtube.com/watch?v=xp5ODjBytuo" TargetMode="External"/><Relationship Id="rId19" Type="http://schemas.openxmlformats.org/officeDocument/2006/relationships/image" Target="../media/image58.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hyperlink" Target="https://www.facebook.com/EvolucaoCompressor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qvswWTnSpSY-OKvazrC-aJ8r1c-cV4j2/view?usp=sharing"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png"/><Relationship Id="rId3" Type="http://schemas.openxmlformats.org/officeDocument/2006/relationships/hyperlink" Target="https://www.youtube.com/watch?v=e20eNUUhBnw" TargetMode="External"/><Relationship Id="rId7" Type="http://schemas.openxmlformats.org/officeDocument/2006/relationships/image" Target="../media/image18.jpg"/><Relationship Id="rId12" Type="http://schemas.openxmlformats.org/officeDocument/2006/relationships/image" Target="../media/image22.jp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jpg"/><Relationship Id="rId11" Type="http://schemas.openxmlformats.org/officeDocument/2006/relationships/image" Target="../media/image21.jpg"/><Relationship Id="rId5" Type="http://schemas.openxmlformats.org/officeDocument/2006/relationships/image" Target="../media/image16.jpg"/><Relationship Id="rId10" Type="http://schemas.openxmlformats.org/officeDocument/2006/relationships/image" Target="../media/image20.jpg"/><Relationship Id="rId4" Type="http://schemas.openxmlformats.org/officeDocument/2006/relationships/image" Target="../media/image15.png"/><Relationship Id="rId9" Type="http://schemas.openxmlformats.org/officeDocument/2006/relationships/hyperlink" Target="https://www.youtube.com/watch?v=HdBL7k6RTZ8"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6.jpg"/><Relationship Id="rId12"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s://www.youtube.com/watch?v=mwYJazRFXHo" TargetMode="External"/><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hyperlink" Target="https://www.youtube.com/watch?v=S22UAuEbQrs" TargetMode="External"/><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jp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g"/><Relationship Id="rId10" Type="http://schemas.openxmlformats.org/officeDocument/2006/relationships/image" Target="../media/image1.png"/><Relationship Id="rId4" Type="http://schemas.openxmlformats.org/officeDocument/2006/relationships/hyperlink" Target="https://www.youtube.com/watch?v=S22UAuEbQrs" TargetMode="External"/><Relationship Id="rId9"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4.jp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1" y="-2540"/>
            <a:ext cx="4073817"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311650" y="7048128"/>
            <a:ext cx="3550643" cy="1049967"/>
          </a:xfrm>
          <a:prstGeom prst="rect">
            <a:avLst/>
          </a:prstGeom>
        </p:spPr>
        <p:txBody>
          <a:bodyPr wrap="square" lIns="0" tIns="0" rIns="0" bIns="0" rtlCol="0" anchor="t">
            <a:spAutoFit/>
          </a:bodyPr>
          <a:lstStyle/>
          <a:p>
            <a:pPr>
              <a:lnSpc>
                <a:spcPts val="2761"/>
              </a:lnSpc>
            </a:pPr>
            <a:r>
              <a:rPr lang="en-US" sz="1972" b="1">
                <a:solidFill>
                  <a:srgbClr val="434343"/>
                </a:solidFill>
                <a:latin typeface="Montserrat Ultra-Bold"/>
                <a:ea typeface="Montserrat Ultra-Bold"/>
                <a:cs typeface="Montserrat Ultra-Bold"/>
                <a:sym typeface="Montserrat Ultra-Bold"/>
              </a:rPr>
              <a:t>À</a:t>
            </a:r>
          </a:p>
          <a:p>
            <a:pPr>
              <a:lnSpc>
                <a:spcPts val="2761"/>
              </a:lnSpc>
            </a:pPr>
            <a:r>
              <a:rPr lang="en-US" sz="1972" b="1">
                <a:solidFill>
                  <a:srgbClr val="434343"/>
                </a:solidFill>
                <a:latin typeface="Montserrat Ultra-Bold"/>
                <a:ea typeface="Montserrat Ultra-Bold"/>
                <a:cs typeface="Montserrat Ultra-Bold"/>
                <a:sym typeface="Montserrat Ultra-Bold"/>
              </a:rPr>
              <a:t>NOME DA EMPRESA</a:t>
            </a:r>
            <a:endParaRPr lang="en-US" sz="1972" b="1" dirty="0">
              <a:solidFill>
                <a:srgbClr val="434343"/>
              </a:solidFill>
              <a:latin typeface="Montserrat Ultra-Bold"/>
              <a:ea typeface="Montserrat Ultra-Bold"/>
              <a:cs typeface="Montserrat Ultra-Bold"/>
              <a:sym typeface="Montserrat Ultra-Bold"/>
            </a:endParaRPr>
          </a:p>
          <a:p>
            <a:pPr>
              <a:lnSpc>
                <a:spcPts val="2761"/>
              </a:lnSpc>
            </a:pPr>
            <a:r>
              <a:rPr lang="en-US" sz="1972" b="1">
                <a:solidFill>
                  <a:srgbClr val="434343"/>
                </a:solidFill>
                <a:latin typeface="Montserrat Ultra-Bold"/>
                <a:ea typeface="Montserrat Ultra-Bold"/>
                <a:cs typeface="Montserrat Ultra-Bold"/>
                <a:sym typeface="Montserrat Ultra-Bold"/>
              </a:rPr>
              <a:t>Cidade-U</a:t>
            </a:r>
            <a:r>
              <a:rPr lang="en-US" sz="1972" b="1" dirty="0">
                <a:solidFill>
                  <a:srgbClr val="434343"/>
                </a:solidFill>
                <a:latin typeface="Montserrat Ultra-Bold"/>
                <a:ea typeface="Montserrat Ultra-Bold"/>
                <a:cs typeface="Montserrat Ultra-Bold"/>
                <a:sym typeface="Montserrat Ultra-Bold"/>
              </a:rPr>
              <a:t>F</a:t>
            </a:r>
            <a:endParaRPr lang="en-US" sz="1972" b="1">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45406"/>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a:t>
            </a:r>
            <a:r>
              <a:rPr lang="en-US" sz="3300">
                <a:solidFill>
                  <a:srgbClr val="FFFFFF"/>
                </a:solidFill>
                <a:latin typeface="Montserrat" panose="00000500000000000000" pitchFamily="2" charset="0"/>
                <a:ea typeface="Neue Montreal"/>
                <a:cs typeface="Neue Montreal"/>
                <a:sym typeface="Neue Montreal"/>
              </a:rPr>
              <a:t>TÉCNICA</a:t>
            </a:r>
            <a:r>
              <a:rPr lang="en-US" sz="3300">
                <a:solidFill>
                  <a:srgbClr val="FFFFFF"/>
                </a:solidFill>
                <a:latin typeface="Neue Montreal"/>
                <a:ea typeface="Neue Montreal"/>
                <a:cs typeface="Neue Montreal"/>
                <a:sym typeface="Neue Montreal"/>
              </a:rPr>
              <a:t> E COMERCIAL</a:t>
            </a:r>
          </a:p>
        </p:txBody>
      </p:sp>
      <p:sp>
        <p:nvSpPr>
          <p:cNvPr id="12" name="TextBox 12"/>
          <p:cNvSpPr txBox="1"/>
          <p:nvPr/>
        </p:nvSpPr>
        <p:spPr>
          <a:xfrm>
            <a:off x="121970" y="6250006"/>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38291" y="12162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917284" y="1189511"/>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ROLAMENTOS CÔNICOS</a:t>
            </a: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485" y="-43842"/>
            <a:ext cx="7808985" cy="842922"/>
          </a:xfrm>
          <a:prstGeom prst="rect">
            <a:avLst/>
          </a:prstGeom>
        </p:spPr>
      </p:pic>
      <p:grpSp>
        <p:nvGrpSpPr>
          <p:cNvPr id="29" name="Group 8">
            <a:extLst>
              <a:ext uri="{FF2B5EF4-FFF2-40B4-BE49-F238E27FC236}">
                <a16:creationId xmlns:a16="http://schemas.microsoft.com/office/drawing/2014/main" id="{2AAB457E-0ABE-B9CD-AC64-DC4EE823FDAB}"/>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17A74FF8-6746-6B91-1A24-4B850121F7F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5544CCCC-5660-E12B-FAF6-AC7C8EBF585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3">
            <a:alphaModFix/>
          </a:blip>
          <a:srcRect/>
          <a:stretch/>
        </p:blipFill>
        <p:spPr>
          <a:xfrm>
            <a:off x="438291" y="1764586"/>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481790" y="1676326"/>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342143" y="3129439"/>
            <a:ext cx="6920799"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grpSp>
        <p:nvGrpSpPr>
          <p:cNvPr id="23" name="Group 13">
            <a:extLst>
              <a:ext uri="{FF2B5EF4-FFF2-40B4-BE49-F238E27FC236}">
                <a16:creationId xmlns:a16="http://schemas.microsoft.com/office/drawing/2014/main" id="{4244895B-5D6F-741F-3B8F-44816DE5D160}"/>
              </a:ext>
            </a:extLst>
          </p:cNvPr>
          <p:cNvGrpSpPr/>
          <p:nvPr/>
        </p:nvGrpSpPr>
        <p:grpSpPr>
          <a:xfrm>
            <a:off x="451119" y="4018156"/>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9" name="TextBox 19">
            <a:extLst>
              <a:ext uri="{FF2B5EF4-FFF2-40B4-BE49-F238E27FC236}">
                <a16:creationId xmlns:a16="http://schemas.microsoft.com/office/drawing/2014/main" id="{6FF54EC2-CFB6-8532-FBFE-3300FDAE2B72}"/>
              </a:ext>
            </a:extLst>
          </p:cNvPr>
          <p:cNvSpPr txBox="1"/>
          <p:nvPr/>
        </p:nvSpPr>
        <p:spPr>
          <a:xfrm>
            <a:off x="948381" y="3985337"/>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TANQUE SEPARADOR AR/ÓLEO</a:t>
            </a:r>
          </a:p>
        </p:txBody>
      </p:sp>
      <p:pic>
        <p:nvPicPr>
          <p:cNvPr id="12" name="Google Shape;209;p7" descr="Descrição: T:\Rotary\_Competitive Teardown\R-Series\images\septank-filter-removal.jpg">
            <a:extLst>
              <a:ext uri="{FF2B5EF4-FFF2-40B4-BE49-F238E27FC236}">
                <a16:creationId xmlns:a16="http://schemas.microsoft.com/office/drawing/2014/main" id="{3D744491-C141-ACED-51BE-76A7B894DCC5}"/>
              </a:ext>
            </a:extLst>
          </p:cNvPr>
          <p:cNvPicPr preferRelativeResize="0"/>
          <p:nvPr/>
        </p:nvPicPr>
        <p:blipFill rotWithShape="1">
          <a:blip r:embed="rId4">
            <a:alphaModFix/>
          </a:blip>
          <a:srcRect b="39415"/>
          <a:stretch/>
        </p:blipFill>
        <p:spPr>
          <a:xfrm>
            <a:off x="521062" y="4498087"/>
            <a:ext cx="1426210" cy="1028700"/>
          </a:xfrm>
          <a:prstGeom prst="rect">
            <a:avLst/>
          </a:prstGeom>
          <a:ln>
            <a:noFill/>
          </a:ln>
          <a:effectLst>
            <a:outerShdw blurRad="190500" algn="tl" rotWithShape="0">
              <a:srgbClr val="000000">
                <a:alpha val="70000"/>
              </a:srgbClr>
            </a:outerShdw>
          </a:effectLst>
        </p:spPr>
      </p:pic>
      <p:sp>
        <p:nvSpPr>
          <p:cNvPr id="18" name="CaixaDeTexto 17">
            <a:extLst>
              <a:ext uri="{FF2B5EF4-FFF2-40B4-BE49-F238E27FC236}">
                <a16:creationId xmlns:a16="http://schemas.microsoft.com/office/drawing/2014/main" id="{C40B5496-2E2C-4BF2-9741-C8E571EFCA9A}"/>
              </a:ext>
            </a:extLst>
          </p:cNvPr>
          <p:cNvSpPr txBox="1"/>
          <p:nvPr/>
        </p:nvSpPr>
        <p:spPr>
          <a:xfrm>
            <a:off x="2263989" y="4447710"/>
            <a:ext cx="4731408" cy="1015663"/>
          </a:xfrm>
          <a:prstGeom prst="rect">
            <a:avLst/>
          </a:prstGeom>
          <a:noFill/>
        </p:spPr>
        <p:txBody>
          <a:bodyPr wrap="square">
            <a:spAutoFit/>
          </a:bodyPr>
          <a:lstStyle/>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Projeto exclusivo Ingersoll Rand com 2 estágios de separação, proporcionando um residual de óleo de no máximo  3ppm;</a:t>
            </a:r>
          </a:p>
          <a:p>
            <a:pPr marR="0" lvl="0" algn="l" rtl="0">
              <a:spcBef>
                <a:spcPts val="0"/>
              </a:spcBef>
              <a:spcAft>
                <a:spcPts val="0"/>
              </a:spcAft>
            </a:pPr>
            <a:endParaRPr lang="pt-BR" sz="1200">
              <a:solidFill>
                <a:schemeClr val="dk1"/>
              </a:solidFill>
              <a:latin typeface="Montserrat" panose="00000500000000000000" pitchFamily="2" charset="0"/>
              <a:ea typeface="Arial"/>
              <a:cs typeface="Arial"/>
              <a:sym typeface="Arial"/>
            </a:endParaRPr>
          </a:p>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Tampa móvel para facilitar o acesso para manutenção.</a:t>
            </a:r>
            <a:endParaRPr lang="pt-BR" sz="1200" dirty="0">
              <a:solidFill>
                <a:schemeClr val="dk1"/>
              </a:solidFill>
              <a:latin typeface="Montserrat" panose="00000500000000000000" pitchFamily="2" charset="0"/>
              <a:ea typeface="Arial"/>
              <a:cs typeface="Arial"/>
              <a:sym typeface="Arial"/>
            </a:endParaRPr>
          </a:p>
        </p:txBody>
      </p:sp>
      <p:sp>
        <p:nvSpPr>
          <p:cNvPr id="27" name="TextBox 18">
            <a:extLst>
              <a:ext uri="{FF2B5EF4-FFF2-40B4-BE49-F238E27FC236}">
                <a16:creationId xmlns:a16="http://schemas.microsoft.com/office/drawing/2014/main" id="{70B2E687-7206-CB6F-47CC-7ED471653CEB}"/>
              </a:ext>
            </a:extLst>
          </p:cNvPr>
          <p:cNvSpPr txBox="1"/>
          <p:nvPr/>
        </p:nvSpPr>
        <p:spPr>
          <a:xfrm>
            <a:off x="917284" y="5908200"/>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a:t>
            </a:r>
            <a:r>
              <a:rPr lang="pt-BR" b="1">
                <a:solidFill>
                  <a:srgbClr val="6F6F6F"/>
                </a:solidFill>
                <a:latin typeface="Montserrat" panose="00000500000000000000" pitchFamily="2" charset="0"/>
                <a:ea typeface="Montserrat Bold"/>
                <a:cs typeface="Montserrat Bold"/>
                <a:sym typeface="Montserrat Bold"/>
              </a:rPr>
              <a:t>4K</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grpSp>
        <p:nvGrpSpPr>
          <p:cNvPr id="28" name="Group 13">
            <a:extLst>
              <a:ext uri="{FF2B5EF4-FFF2-40B4-BE49-F238E27FC236}">
                <a16:creationId xmlns:a16="http://schemas.microsoft.com/office/drawing/2014/main" id="{5A5CD5E8-B0C4-642E-57AB-4C9A4BA2B136}"/>
              </a:ext>
            </a:extLst>
          </p:cNvPr>
          <p:cNvGrpSpPr/>
          <p:nvPr/>
        </p:nvGrpSpPr>
        <p:grpSpPr>
          <a:xfrm>
            <a:off x="450500" y="6002100"/>
            <a:ext cx="374337" cy="187168"/>
            <a:chOff x="0" y="0"/>
            <a:chExt cx="812800" cy="406400"/>
          </a:xfrm>
        </p:grpSpPr>
        <p:sp>
          <p:nvSpPr>
            <p:cNvPr id="32" name="Freeform 14">
              <a:extLst>
                <a:ext uri="{FF2B5EF4-FFF2-40B4-BE49-F238E27FC236}">
                  <a16:creationId xmlns:a16="http://schemas.microsoft.com/office/drawing/2014/main" id="{3D5A9FD4-EED7-8FC7-8499-700F3DF2E68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665FA1BB-761F-07A9-49F9-812C4373BA4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8" name="CaixaDeTexto 37">
            <a:extLst>
              <a:ext uri="{FF2B5EF4-FFF2-40B4-BE49-F238E27FC236}">
                <a16:creationId xmlns:a16="http://schemas.microsoft.com/office/drawing/2014/main" id="{0982BE65-0ECD-49DF-6CE7-12FA661AC2C9}"/>
              </a:ext>
            </a:extLst>
          </p:cNvPr>
          <p:cNvSpPr txBox="1"/>
          <p:nvPr/>
        </p:nvSpPr>
        <p:spPr>
          <a:xfrm>
            <a:off x="342143" y="6281917"/>
            <a:ext cx="6870450" cy="830997"/>
          </a:xfrm>
          <a:prstGeom prst="rect">
            <a:avLst/>
          </a:prstGeom>
          <a:noFill/>
        </p:spPr>
        <p:txBody>
          <a:bodyPr wrap="square">
            <a:spAutoFit/>
          </a:bodyPr>
          <a:lstStyle/>
          <a:p>
            <a:pPr lvl="0" algn="just"/>
            <a:r>
              <a:rPr lang="pt-BR" sz="1200">
                <a:latin typeface="Montserrat" panose="00000500000000000000" pitchFamily="2" charset="0"/>
              </a:rPr>
              <a:t>O Ultra 4K é um fluido sintético de alta performance, desenvolvido para maximizar a confiabilidade e eficiência dos compressores de parafuso rotativo.Com intervalo de troca recomendado de até 4.000 horas em condições normais de operação, ele oferece </a:t>
            </a:r>
            <a:r>
              <a:rPr lang="pt-BR" sz="1200" b="1">
                <a:latin typeface="Montserrat" panose="00000500000000000000" pitchFamily="2" charset="0"/>
              </a:rPr>
              <a:t>mais produtividade </a:t>
            </a:r>
            <a:r>
              <a:rPr lang="pt-BR" sz="1200">
                <a:latin typeface="Montserrat" panose="00000500000000000000" pitchFamily="2" charset="0"/>
              </a:rPr>
              <a:t>e </a:t>
            </a:r>
            <a:r>
              <a:rPr lang="pt-BR" sz="1200" b="1">
                <a:latin typeface="Montserrat" panose="00000500000000000000" pitchFamily="2" charset="0"/>
              </a:rPr>
              <a:t>menor custo de manutenção </a:t>
            </a:r>
            <a:r>
              <a:rPr lang="pt-BR" sz="1200">
                <a:latin typeface="Montserrat" panose="00000500000000000000" pitchFamily="2" charset="0"/>
              </a:rPr>
              <a:t>para a sua operação..</a:t>
            </a:r>
          </a:p>
        </p:txBody>
      </p:sp>
      <p:pic>
        <p:nvPicPr>
          <p:cNvPr id="16" name="Imagem 15">
            <a:extLst>
              <a:ext uri="{FF2B5EF4-FFF2-40B4-BE49-F238E27FC236}">
                <a16:creationId xmlns:a16="http://schemas.microsoft.com/office/drawing/2014/main" id="{B16184E5-436D-9A5B-0EA7-0C37DE8EF606}"/>
              </a:ext>
            </a:extLst>
          </p:cNvPr>
          <p:cNvPicPr>
            <a:picLocks noChangeAspect="1"/>
          </p:cNvPicPr>
          <p:nvPr/>
        </p:nvPicPr>
        <p:blipFill>
          <a:blip r:embed="rId5"/>
          <a:stretch>
            <a:fillRect/>
          </a:stretch>
        </p:blipFill>
        <p:spPr>
          <a:xfrm>
            <a:off x="538271" y="7405667"/>
            <a:ext cx="1272650" cy="1836579"/>
          </a:xfrm>
          <a:prstGeom prst="rect">
            <a:avLst/>
          </a:prstGeom>
        </p:spPr>
      </p:pic>
      <p:sp>
        <p:nvSpPr>
          <p:cNvPr id="20" name="CaixaDeTexto 19">
            <a:extLst>
              <a:ext uri="{FF2B5EF4-FFF2-40B4-BE49-F238E27FC236}">
                <a16:creationId xmlns:a16="http://schemas.microsoft.com/office/drawing/2014/main" id="{E641DEE7-5ADF-8D23-766B-C2F7840D61E1}"/>
              </a:ext>
            </a:extLst>
          </p:cNvPr>
          <p:cNvSpPr txBox="1"/>
          <p:nvPr/>
        </p:nvSpPr>
        <p:spPr>
          <a:xfrm>
            <a:off x="2256629" y="7408207"/>
            <a:ext cx="4861579" cy="1938992"/>
          </a:xfrm>
          <a:prstGeom prst="rect">
            <a:avLst/>
          </a:prstGeom>
          <a:noFill/>
        </p:spPr>
        <p:txBody>
          <a:bodyPr wrap="square">
            <a:spAutoFit/>
          </a:bodyPr>
          <a:lstStyle/>
          <a:p>
            <a:pPr marL="171450" indent="-171450">
              <a:buFont typeface="Arial" panose="020B0604020202020204" pitchFamily="34" charset="0"/>
              <a:buChar char="•"/>
            </a:pPr>
            <a:r>
              <a:rPr lang="pt-BR" sz="1200" b="1">
                <a:latin typeface="Montserrat" panose="00000500000000000000" pitchFamily="2" charset="0"/>
              </a:rPr>
              <a:t>Maior eficiência</a:t>
            </a:r>
            <a:r>
              <a:rPr lang="pt-BR" sz="1200">
                <a:latin typeface="Montserrat" panose="00000500000000000000" pitchFamily="2" charset="0"/>
              </a:rPr>
              <a:t>: reduz contaminações e melhora o desempenho do sistema;</a:t>
            </a:r>
          </a:p>
          <a:p>
            <a:endParaRPr lang="pt-BR" sz="1200" b="1">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Estabilidade térmica superior</a:t>
            </a:r>
            <a:r>
              <a:rPr lang="pt-BR" sz="1200">
                <a:latin typeface="Montserrat" panose="00000500000000000000" pitchFamily="2" charset="0"/>
              </a:rPr>
              <a:t>: mantém a viscosidade estável, mesmo em altas temperaturas;</a:t>
            </a:r>
          </a:p>
          <a:p>
            <a:endParaRPr lang="pt-BR" sz="1200">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Proteção avançada</a:t>
            </a:r>
            <a:r>
              <a:rPr lang="pt-BR" sz="1200">
                <a:latin typeface="Montserrat" panose="00000500000000000000" pitchFamily="2" charset="0"/>
              </a:rPr>
              <a:t>: protege os componentes contra desgaste, prolongando a confiabilidade do equipamento;</a:t>
            </a:r>
          </a:p>
          <a:p>
            <a:endParaRPr lang="pt-BR" sz="1200" b="1">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Segurança garantida</a:t>
            </a:r>
            <a:r>
              <a:rPr lang="pt-BR" sz="1200">
                <a:latin typeface="Montserrat" panose="00000500000000000000" pitchFamily="2" charset="0"/>
              </a:rPr>
              <a:t>: ponto de fulgor elevado.</a:t>
            </a:r>
          </a:p>
        </p:txBody>
      </p:sp>
      <p:sp>
        <p:nvSpPr>
          <p:cNvPr id="2" name="Freeform 11">
            <a:extLst>
              <a:ext uri="{FF2B5EF4-FFF2-40B4-BE49-F238E27FC236}">
                <a16:creationId xmlns:a16="http://schemas.microsoft.com/office/drawing/2014/main" id="{ED40C743-97C8-9A99-DD1F-0BFFB78D7EB9}"/>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392785" y="1387407"/>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8" name="Imagem 27">
            <a:extLst>
              <a:ext uri="{FF2B5EF4-FFF2-40B4-BE49-F238E27FC236}">
                <a16:creationId xmlns:a16="http://schemas.microsoft.com/office/drawing/2014/main" id="{E87F87FA-8CFB-8E0B-E24F-7632DBDFA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405" y="-46152"/>
            <a:ext cx="7760905" cy="859247"/>
          </a:xfrm>
          <a:prstGeom prst="rect">
            <a:avLst/>
          </a:prstGeom>
        </p:spPr>
      </p:pic>
      <p:grpSp>
        <p:nvGrpSpPr>
          <p:cNvPr id="29" name="Group 8">
            <a:extLst>
              <a:ext uri="{FF2B5EF4-FFF2-40B4-BE49-F238E27FC236}">
                <a16:creationId xmlns:a16="http://schemas.microsoft.com/office/drawing/2014/main" id="{28B09CC0-CD89-E751-5665-5745FFE4A93C}"/>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90E8987E-DADC-E3D6-B5E7-3EFFD9B838F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C0A27EF7-3F77-956D-9E4A-45A55850825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0" name="TextBox 18">
            <a:extLst>
              <a:ext uri="{FF2B5EF4-FFF2-40B4-BE49-F238E27FC236}">
                <a16:creationId xmlns:a16="http://schemas.microsoft.com/office/drawing/2014/main" id="{3647F435-A0BF-D56C-13C0-843616047A64}"/>
              </a:ext>
            </a:extLst>
          </p:cNvPr>
          <p:cNvSpPr txBox="1"/>
          <p:nvPr/>
        </p:nvSpPr>
        <p:spPr>
          <a:xfrm>
            <a:off x="1040240" y="1336314"/>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PACOTE TAS</a:t>
            </a:r>
            <a:r>
              <a:rPr lang="pt-BR" b="1">
                <a:solidFill>
                  <a:schemeClr val="tx1">
                    <a:lumMod val="50000"/>
                    <a:lumOff val="50000"/>
                  </a:schemeClr>
                </a:solidFill>
                <a:latin typeface="Montserrat" panose="00000500000000000000" pitchFamily="2" charset="0"/>
                <a:ea typeface="Arial"/>
                <a:cs typeface="Arial"/>
                <a:sym typeface="Arial"/>
              </a:rPr>
              <a:t>™ - TOTAL AIR SYSTEM ™</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27" name="CaixaDeTexto 26">
            <a:extLst>
              <a:ext uri="{FF2B5EF4-FFF2-40B4-BE49-F238E27FC236}">
                <a16:creationId xmlns:a16="http://schemas.microsoft.com/office/drawing/2014/main" id="{08FF6880-67B3-352A-281B-CBD19CF1436D}"/>
              </a:ext>
            </a:extLst>
          </p:cNvPr>
          <p:cNvSpPr txBox="1"/>
          <p:nvPr/>
        </p:nvSpPr>
        <p:spPr>
          <a:xfrm>
            <a:off x="277048" y="1949370"/>
            <a:ext cx="6738557" cy="646331"/>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O pacote TAS™ (Total Air System™) da Série R Ingersoll Rand oferece uma solução integrada que minimiza custos de instalação e espaço, através da integração de um compressor, secador, filtro coalescente e separador de condensado.</a:t>
            </a:r>
            <a:endParaRPr lang="pt-BR" sz="1200">
              <a:latin typeface="Montserrat" panose="00000500000000000000" pitchFamily="2" charset="0"/>
            </a:endParaRPr>
          </a:p>
        </p:txBody>
      </p:sp>
      <p:pic>
        <p:nvPicPr>
          <p:cNvPr id="32" name="Google Shape;191;p7">
            <a:extLst>
              <a:ext uri="{FF2B5EF4-FFF2-40B4-BE49-F238E27FC236}">
                <a16:creationId xmlns:a16="http://schemas.microsoft.com/office/drawing/2014/main" id="{A4DE5EC3-3EB1-A396-ECCA-02B6234DBD3B}"/>
              </a:ext>
            </a:extLst>
          </p:cNvPr>
          <p:cNvPicPr preferRelativeResize="0"/>
          <p:nvPr/>
        </p:nvPicPr>
        <p:blipFill rotWithShape="1">
          <a:blip r:embed="rId3">
            <a:alphaModFix/>
          </a:blip>
          <a:srcRect/>
          <a:stretch/>
        </p:blipFill>
        <p:spPr>
          <a:xfrm>
            <a:off x="4472696" y="3719185"/>
            <a:ext cx="2284354" cy="1516692"/>
          </a:xfrm>
          <a:prstGeom prst="rect">
            <a:avLst/>
          </a:prstGeom>
          <a:ln>
            <a:noFill/>
          </a:ln>
          <a:effectLst>
            <a:outerShdw blurRad="190500" algn="tl" rotWithShape="0">
              <a:srgbClr val="000000">
                <a:alpha val="70000"/>
              </a:srgbClr>
            </a:outerShdw>
          </a:effectLst>
        </p:spPr>
      </p:pic>
      <p:sp>
        <p:nvSpPr>
          <p:cNvPr id="34" name="CaixaDeTexto 33">
            <a:extLst>
              <a:ext uri="{FF2B5EF4-FFF2-40B4-BE49-F238E27FC236}">
                <a16:creationId xmlns:a16="http://schemas.microsoft.com/office/drawing/2014/main" id="{2EC6AF33-28D1-2980-DF0C-9CC50B7FC8CB}"/>
              </a:ext>
            </a:extLst>
          </p:cNvPr>
          <p:cNvSpPr txBox="1"/>
          <p:nvPr/>
        </p:nvSpPr>
        <p:spPr>
          <a:xfrm>
            <a:off x="297058" y="3082895"/>
            <a:ext cx="3878580" cy="3785652"/>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 </a:t>
            </a:r>
            <a:r>
              <a:rPr lang="pt-BR" sz="1200">
                <a:solidFill>
                  <a:schemeClr val="dk1"/>
                </a:solidFill>
                <a:latin typeface="Montserrat" panose="00000500000000000000" pitchFamily="2" charset="0"/>
                <a:ea typeface="Arial"/>
                <a:cs typeface="Arial"/>
                <a:sym typeface="Arial"/>
              </a:rPr>
              <a:t>Filtro coalescente de alta eficiência padrão e secador de ar refrigerado integrado fornecem ar qualidade ISO 1-4-2;</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Trocador de calor patenteado 3-em-1 oferece maior confiabilidade e eficiência com uma menor queda de pressão;</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Minimiza custos de instalação e fornece monitoramento e manutenção a partir de um ponto único;</a:t>
            </a:r>
          </a:p>
          <a:p>
            <a:pPr marL="0" marR="0" lvl="0" indent="0" algn="just"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ISO 8573-1 Classe 1.4.1;</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Ponto Orvalho 3°C;</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Monitoramento completo do sistema no painel eletrônico do compressor;</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Sistema anti-congelamento.</a:t>
            </a:r>
            <a:endParaRPr lang="pt-BR" sz="1200">
              <a:latin typeface="Montserrat" panose="00000500000000000000" pitchFamily="2" charset="0"/>
            </a:endParaRPr>
          </a:p>
        </p:txBody>
      </p:sp>
      <p:sp>
        <p:nvSpPr>
          <p:cNvPr id="36" name="CaixaDeTexto 35">
            <a:extLst>
              <a:ext uri="{FF2B5EF4-FFF2-40B4-BE49-F238E27FC236}">
                <a16:creationId xmlns:a16="http://schemas.microsoft.com/office/drawing/2014/main" id="{1E6B891D-3B86-88DF-92C1-0E1677DE9FD4}"/>
              </a:ext>
            </a:extLst>
          </p:cNvPr>
          <p:cNvSpPr txBox="1"/>
          <p:nvPr/>
        </p:nvSpPr>
        <p:spPr>
          <a:xfrm>
            <a:off x="4349239" y="5537455"/>
            <a:ext cx="2599950" cy="461665"/>
          </a:xfrm>
          <a:prstGeom prst="rect">
            <a:avLst/>
          </a:prstGeom>
          <a:noFill/>
        </p:spPr>
        <p:txBody>
          <a:bodyPr wrap="square">
            <a:spAutoFit/>
          </a:bodyPr>
          <a:lstStyle/>
          <a:p>
            <a:pPr marL="0" marR="0" lvl="0" indent="0" algn="ctr"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Fornece ar limpo e seco em um conjunto integrado.</a:t>
            </a:r>
            <a:endParaRPr lang="pt-BR" sz="1200">
              <a:solidFill>
                <a:schemeClr val="dk1"/>
              </a:solidFill>
              <a:latin typeface="Montserrat" panose="00000500000000000000" pitchFamily="2" charset="0"/>
              <a:ea typeface="Arial"/>
              <a:cs typeface="Arial"/>
              <a:sym typeface="Arial"/>
            </a:endParaRPr>
          </a:p>
        </p:txBody>
      </p:sp>
      <p:sp>
        <p:nvSpPr>
          <p:cNvPr id="2" name="Freeform 11">
            <a:extLst>
              <a:ext uri="{FF2B5EF4-FFF2-40B4-BE49-F238E27FC236}">
                <a16:creationId xmlns:a16="http://schemas.microsoft.com/office/drawing/2014/main" id="{09724111-17BE-68D3-96DC-96FEE8550B87}"/>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44E25-EE6D-FBBE-2B99-53489152B8AD}"/>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EDC262B3-F7A1-529C-21C2-6F6D53C4A719}"/>
              </a:ext>
            </a:extLst>
          </p:cNvPr>
          <p:cNvGrpSpPr/>
          <p:nvPr/>
        </p:nvGrpSpPr>
        <p:grpSpPr>
          <a:xfrm>
            <a:off x="362731" y="1506589"/>
            <a:ext cx="289963" cy="144982"/>
            <a:chOff x="0" y="0"/>
            <a:chExt cx="812800" cy="406400"/>
          </a:xfrm>
        </p:grpSpPr>
        <p:sp>
          <p:nvSpPr>
            <p:cNvPr id="5" name="Freeform 14">
              <a:extLst>
                <a:ext uri="{FF2B5EF4-FFF2-40B4-BE49-F238E27FC236}">
                  <a16:creationId xmlns:a16="http://schemas.microsoft.com/office/drawing/2014/main" id="{A9F804F4-E2BE-86B3-755C-F10D12DDF490}"/>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F02B3CAA-A576-2A2C-C003-4949114A2D9C}"/>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1EF61E68-136D-E088-3DEB-364033ADE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32" y="-59701"/>
            <a:ext cx="7220893" cy="803582"/>
          </a:xfrm>
          <a:prstGeom prst="rect">
            <a:avLst/>
          </a:prstGeom>
        </p:spPr>
      </p:pic>
      <p:sp>
        <p:nvSpPr>
          <p:cNvPr id="9" name="TextBox 21">
            <a:extLst>
              <a:ext uri="{FF2B5EF4-FFF2-40B4-BE49-F238E27FC236}">
                <a16:creationId xmlns:a16="http://schemas.microsoft.com/office/drawing/2014/main" id="{A7704172-AF78-B66D-DBB0-D83B9C496755}"/>
              </a:ext>
            </a:extLst>
          </p:cNvPr>
          <p:cNvSpPr txBox="1"/>
          <p:nvPr/>
        </p:nvSpPr>
        <p:spPr>
          <a:xfrm>
            <a:off x="335502" y="993729"/>
            <a:ext cx="6858976" cy="395301"/>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317E2E3A-D93E-DF27-84E7-D3FED2B3B3CE}"/>
              </a:ext>
            </a:extLst>
          </p:cNvPr>
          <p:cNvSpPr txBox="1"/>
          <p:nvPr/>
        </p:nvSpPr>
        <p:spPr>
          <a:xfrm>
            <a:off x="314576" y="1776755"/>
            <a:ext cx="6782685" cy="1167756"/>
          </a:xfrm>
          <a:prstGeom prst="rect">
            <a:avLst/>
          </a:prstGeom>
          <a:noFill/>
        </p:spPr>
        <p:txBody>
          <a:bodyPr wrap="square">
            <a:spAutoFit/>
          </a:bodyPr>
          <a:lstStyle/>
          <a:p>
            <a:pPr>
              <a:buNone/>
            </a:pPr>
            <a:endParaRPr lang="pt-BR" sz="744" b="1">
              <a:latin typeface="Montserrat" panose="00000500000000000000" pitchFamily="2" charset="0"/>
            </a:endParaRPr>
          </a:p>
          <a:p>
            <a:pPr>
              <a:buNone/>
            </a:pPr>
            <a:r>
              <a:rPr lang="pt-BR" sz="1100">
                <a:latin typeface="Montserrat" panose="00000500000000000000" pitchFamily="2" charset="0"/>
              </a:rPr>
              <a:t>O </a:t>
            </a:r>
            <a:r>
              <a:rPr lang="pt-BR" sz="1100" b="1">
                <a:latin typeface="Montserrat" panose="00000500000000000000" pitchFamily="2" charset="0"/>
              </a:rPr>
              <a:t>PolySep SSM &amp; SPG da Ingersoll Rand</a:t>
            </a:r>
            <a:r>
              <a:rPr lang="pt-BR" sz="1100">
                <a:latin typeface="Montserrat" panose="00000500000000000000" pitchFamily="2" charset="0"/>
              </a:rPr>
              <a:t> é uma solução que alia </a:t>
            </a:r>
            <a:r>
              <a:rPr lang="pt-BR" sz="1100" b="1">
                <a:latin typeface="Montserrat" panose="00000500000000000000" pitchFamily="2" charset="0"/>
              </a:rPr>
              <a:t>eficiência operacional e responsabilidade ambiental</a:t>
            </a:r>
            <a:r>
              <a:rPr lang="pt-BR" sz="1100">
                <a:latin typeface="Montserrat" panose="00000500000000000000" pitchFamily="2" charset="0"/>
              </a:rPr>
              <a:t>. Projetado para tratar o condensado de compressores, o sistema garante o descarte da água dentro dos limites legais (</a:t>
            </a:r>
            <a:r>
              <a:rPr lang="pt-BR" sz="1100" b="1">
                <a:latin typeface="Montserrat" panose="00000500000000000000" pitchFamily="2" charset="0"/>
              </a:rPr>
              <a:t>&lt;10 ppm de óleo residual</a:t>
            </a:r>
            <a:r>
              <a:rPr lang="pt-BR" sz="1100">
                <a:latin typeface="Montserrat" panose="00000500000000000000" pitchFamily="2" charset="0"/>
              </a:rPr>
              <a:t>), reduzindo impactos ambientais e evitando passivos legais.</a:t>
            </a:r>
          </a:p>
          <a:p>
            <a:pPr>
              <a:buNone/>
            </a:pPr>
            <a:endParaRPr lang="pt-BR" sz="1100">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3A5940B9-DDBF-A0BA-B5BC-B163F2729345}"/>
              </a:ext>
            </a:extLst>
          </p:cNvPr>
          <p:cNvSpPr txBox="1"/>
          <p:nvPr/>
        </p:nvSpPr>
        <p:spPr>
          <a:xfrm>
            <a:off x="756315" y="1509467"/>
            <a:ext cx="6858976" cy="395301"/>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E96C31CA-05BB-DE7A-08CD-2912EEA91A01}"/>
              </a:ext>
            </a:extLst>
          </p:cNvPr>
          <p:cNvSpPr txBox="1"/>
          <p:nvPr/>
        </p:nvSpPr>
        <p:spPr>
          <a:xfrm>
            <a:off x="367257" y="2601452"/>
            <a:ext cx="4211318" cy="2584169"/>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200" b="1">
                <a:latin typeface="Montserrat" panose="00000500000000000000" pitchFamily="2" charset="0"/>
              </a:rPr>
              <a:t>Principais benefícios sustentáveis:</a:t>
            </a:r>
          </a:p>
          <a:p>
            <a:pPr>
              <a:buNone/>
            </a:pPr>
            <a:endParaRPr lang="pt-BR" sz="1100" b="1">
              <a:latin typeface="Montserrat" panose="00000500000000000000" pitchFamily="2" charset="0"/>
            </a:endParaRPr>
          </a:p>
          <a:p>
            <a:pPr marL="171450" indent="-171450">
              <a:buFont typeface="Arial" panose="020B0604020202020204" pitchFamily="34" charset="0"/>
              <a:buChar char="•"/>
            </a:pPr>
            <a:r>
              <a:rPr lang="pt-BR" sz="1100" b="1">
                <a:latin typeface="Montserrat" panose="00000500000000000000" pitchFamily="2" charset="0"/>
              </a:rPr>
              <a:t>Separação eficiente de todos os tipos de lubrificantes</a:t>
            </a:r>
            <a:r>
              <a:rPr lang="pt-BR" sz="1100">
                <a:latin typeface="Montserrat" panose="00000500000000000000" pitchFamily="2" charset="0"/>
              </a:rPr>
              <a:t> (minerais, sintéticos e emulsões estáveis).</a:t>
            </a:r>
          </a:p>
          <a:p>
            <a:pPr marL="171450" indent="-171450">
              <a:buFont typeface="Arial" panose="020B0604020202020204" pitchFamily="34" charset="0"/>
              <a:buChar char="•"/>
            </a:pPr>
            <a:r>
              <a:rPr lang="pt-BR" sz="1100">
                <a:latin typeface="Montserrat" panose="00000500000000000000" pitchFamily="2" charset="0"/>
              </a:rPr>
              <a:t>Conformidade total com as </a:t>
            </a:r>
            <a:r>
              <a:rPr lang="pt-BR" sz="1100" b="1">
                <a:latin typeface="Montserrat" panose="00000500000000000000" pitchFamily="2" charset="0"/>
              </a:rPr>
              <a:t>exigências ambientais</a:t>
            </a:r>
            <a:r>
              <a:rPr lang="pt-BR" sz="1100">
                <a:latin typeface="Montserrat" panose="00000500000000000000" pitchFamily="2" charset="0"/>
              </a:rPr>
              <a:t>, garantindo descarte seguro.</a:t>
            </a:r>
          </a:p>
          <a:p>
            <a:pPr marL="171450" indent="-171450">
              <a:buFont typeface="Arial" panose="020B0604020202020204" pitchFamily="34" charset="0"/>
              <a:buChar char="•"/>
            </a:pPr>
            <a:r>
              <a:rPr lang="pt-BR" sz="1100">
                <a:latin typeface="Montserrat" panose="00000500000000000000" pitchFamily="2" charset="0"/>
              </a:rPr>
              <a:t>Estrutura </a:t>
            </a:r>
            <a:r>
              <a:rPr lang="pt-BR" sz="1100" b="1">
                <a:latin typeface="Montserrat" panose="00000500000000000000" pitchFamily="2" charset="0"/>
              </a:rPr>
              <a:t>100% reciclável</a:t>
            </a:r>
            <a:r>
              <a:rPr lang="pt-BR" sz="1100">
                <a:latin typeface="Montserrat" panose="00000500000000000000" pitchFamily="2" charset="0"/>
              </a:rPr>
              <a:t> em polietileno reforçado.</a:t>
            </a:r>
          </a:p>
          <a:p>
            <a:pPr marL="171450" indent="-171450">
              <a:buFont typeface="Arial" panose="020B0604020202020204" pitchFamily="34" charset="0"/>
              <a:buChar char="•"/>
            </a:pPr>
            <a:r>
              <a:rPr lang="pt-BR" sz="1100">
                <a:latin typeface="Montserrat" panose="00000500000000000000" pitchFamily="2" charset="0"/>
              </a:rPr>
              <a:t>Dispensa a necessidade de tanques de armazenamento ou transporte de resíduos.</a:t>
            </a:r>
          </a:p>
          <a:p>
            <a:pPr marL="171450" indent="-171450">
              <a:buFont typeface="Arial" panose="020B0604020202020204" pitchFamily="34" charset="0"/>
              <a:buChar char="•"/>
            </a:pPr>
            <a:r>
              <a:rPr lang="pt-BR" sz="1100">
                <a:latin typeface="Montserrat" panose="00000500000000000000" pitchFamily="2" charset="0"/>
              </a:rPr>
              <a:t>Práticas sustentáveis em linha com normas como a </a:t>
            </a:r>
            <a:r>
              <a:rPr lang="pt-BR" sz="1100" b="1">
                <a:latin typeface="Montserrat" panose="00000500000000000000" pitchFamily="2" charset="0"/>
              </a:rPr>
              <a:t>ISO 14001</a:t>
            </a:r>
            <a:r>
              <a:rPr lang="pt-BR" sz="1100">
                <a:latin typeface="Montserrat" panose="00000500000000000000" pitchFamily="2" charset="0"/>
              </a:rPr>
              <a:t>.</a:t>
            </a:r>
          </a:p>
          <a:p>
            <a:pPr>
              <a:buNone/>
            </a:pPr>
            <a:endParaRPr lang="pt-BR" sz="744">
              <a:latin typeface="Montserrat" panose="00000500000000000000" pitchFamily="2" charset="0"/>
            </a:endParaRPr>
          </a:p>
          <a:p>
            <a:pPr>
              <a:buFont typeface="Arial" panose="020B0604020202020204" pitchFamily="34" charset="0"/>
              <a:buChar char="•"/>
            </a:pPr>
            <a:endParaRPr lang="pt-BR" sz="744">
              <a:latin typeface="Montserrat" panose="00000500000000000000" pitchFamily="2" charset="0"/>
            </a:endParaRPr>
          </a:p>
          <a:p>
            <a:endParaRPr lang="pt-BR" sz="744">
              <a:latin typeface="Montserrat" panose="00000500000000000000" pitchFamily="2" charset="0"/>
            </a:endParaRP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9A971609-29DF-7E14-4898-BC4C758438D1}"/>
              </a:ext>
            </a:extLst>
          </p:cNvPr>
          <p:cNvSpPr txBox="1"/>
          <p:nvPr/>
        </p:nvSpPr>
        <p:spPr>
          <a:xfrm>
            <a:off x="536846" y="4769824"/>
            <a:ext cx="6662292" cy="1396793"/>
          </a:xfrm>
          <a:prstGeom prst="rect">
            <a:avLst/>
          </a:prstGeom>
          <a:noFill/>
        </p:spPr>
        <p:txBody>
          <a:bodyPr wrap="square">
            <a:spAutoFit/>
          </a:bodyPr>
          <a:lstStyle/>
          <a:p>
            <a:pPr>
              <a:buNone/>
            </a:pPr>
            <a:r>
              <a:rPr lang="pt-BR" sz="1100">
                <a:latin typeface="Montserrat" panose="00000500000000000000" pitchFamily="2" charset="0"/>
              </a:rPr>
              <a:t>Além disso, o PolySep utiliza </a:t>
            </a:r>
            <a:r>
              <a:rPr lang="pt-BR" sz="1100" b="1">
                <a:latin typeface="Montserrat" panose="00000500000000000000" pitchFamily="2" charset="0"/>
              </a:rPr>
              <a:t>materiais de filtragem de alto desempenho</a:t>
            </a:r>
            <a:r>
              <a:rPr lang="pt-BR" sz="1100">
                <a:latin typeface="Montserrat" panose="00000500000000000000" pitchFamily="2" charset="0"/>
              </a:rPr>
              <a:t> em múltiplos estágios (polipropileno e carvão ativado), que asseguram a máxima pureza da água descartada. O sistema conta também com </a:t>
            </a:r>
            <a:r>
              <a:rPr lang="pt-BR" sz="1100" b="1">
                <a:latin typeface="Montserrat" panose="00000500000000000000" pitchFamily="2" charset="0"/>
              </a:rPr>
              <a:t>indicador de vida útil dos elementos</a:t>
            </a:r>
            <a:r>
              <a:rPr lang="pt-BR" sz="1100">
                <a:latin typeface="Montserrat" panose="00000500000000000000" pitchFamily="2" charset="0"/>
              </a:rPr>
              <a:t> e </a:t>
            </a:r>
            <a:r>
              <a:rPr lang="pt-BR" sz="1100" b="1">
                <a:latin typeface="Montserrat" panose="00000500000000000000" pitchFamily="2" charset="0"/>
              </a:rPr>
              <a:t>frasco de amostra com válvula de teste</a:t>
            </a:r>
            <a:r>
              <a:rPr lang="pt-BR" sz="110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7EA8C647-EB28-9038-7D36-17535C666AC6}"/>
              </a:ext>
            </a:extLst>
          </p:cNvPr>
          <p:cNvPicPr>
            <a:picLocks noChangeAspect="1"/>
          </p:cNvPicPr>
          <p:nvPr/>
        </p:nvPicPr>
        <p:blipFill>
          <a:blip r:embed="rId3"/>
          <a:stretch>
            <a:fillRect/>
          </a:stretch>
        </p:blipFill>
        <p:spPr>
          <a:xfrm>
            <a:off x="4459635" y="3278759"/>
            <a:ext cx="2855745" cy="1045483"/>
          </a:xfrm>
          <a:prstGeom prst="rect">
            <a:avLst/>
          </a:prstGeom>
        </p:spPr>
      </p:pic>
      <p:pic>
        <p:nvPicPr>
          <p:cNvPr id="22" name="Imagem 21">
            <a:extLst>
              <a:ext uri="{FF2B5EF4-FFF2-40B4-BE49-F238E27FC236}">
                <a16:creationId xmlns:a16="http://schemas.microsoft.com/office/drawing/2014/main" id="{09ECB70B-8CB6-3E0A-148E-81F2D7105E80}"/>
              </a:ext>
            </a:extLst>
          </p:cNvPr>
          <p:cNvPicPr>
            <a:picLocks noChangeAspect="1"/>
          </p:cNvPicPr>
          <p:nvPr/>
        </p:nvPicPr>
        <p:blipFill>
          <a:blip r:embed="rId4"/>
          <a:stretch>
            <a:fillRect/>
          </a:stretch>
        </p:blipFill>
        <p:spPr>
          <a:xfrm>
            <a:off x="317158" y="5860441"/>
            <a:ext cx="2550520" cy="1932320"/>
          </a:xfrm>
          <a:prstGeom prst="rect">
            <a:avLst/>
          </a:prstGeom>
        </p:spPr>
      </p:pic>
      <p:sp>
        <p:nvSpPr>
          <p:cNvPr id="24" name="CaixaDeTexto 23">
            <a:extLst>
              <a:ext uri="{FF2B5EF4-FFF2-40B4-BE49-F238E27FC236}">
                <a16:creationId xmlns:a16="http://schemas.microsoft.com/office/drawing/2014/main" id="{C3F55D94-78DB-268A-260D-D430DDCA3EAD}"/>
              </a:ext>
            </a:extLst>
          </p:cNvPr>
          <p:cNvSpPr txBox="1"/>
          <p:nvPr/>
        </p:nvSpPr>
        <p:spPr>
          <a:xfrm>
            <a:off x="2867678" y="6064633"/>
            <a:ext cx="3830201" cy="1610569"/>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050" b="1">
                <a:latin typeface="Montserrat" panose="00000500000000000000" pitchFamily="2" charset="0"/>
              </a:rPr>
              <a:t>Capacidades disponíveis:</a:t>
            </a:r>
          </a:p>
          <a:p>
            <a:pPr>
              <a:buNone/>
            </a:pPr>
            <a:endParaRPr lang="pt-BR" sz="1400" b="1">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Modelos para compressores de </a:t>
            </a:r>
            <a:r>
              <a:rPr lang="pt-BR" sz="900" b="1">
                <a:latin typeface="Montserrat" panose="00000500000000000000" pitchFamily="2" charset="0"/>
              </a:rPr>
              <a:t>2 a 60 m³/min</a:t>
            </a:r>
            <a:r>
              <a:rPr lang="pt-BR" sz="900">
                <a:latin typeface="Montserrat" panose="00000500000000000000" pitchFamily="2" charset="0"/>
              </a:rPr>
              <a:t>.</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Adsorção máxima de óleo entre </a:t>
            </a:r>
            <a:r>
              <a:rPr lang="pt-BR" sz="900" b="1">
                <a:latin typeface="Montserrat" panose="00000500000000000000" pitchFamily="2" charset="0"/>
              </a:rPr>
              <a:t>2 e 50 litros</a:t>
            </a:r>
            <a:r>
              <a:rPr lang="pt-BR" sz="900">
                <a:latin typeface="Montserrat" panose="00000500000000000000" pitchFamily="2" charset="0"/>
              </a:rPr>
              <a:t>, conforme o modelo.</a:t>
            </a:r>
          </a:p>
          <a:p>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Conexões de entrada e saída em </a:t>
            </a:r>
            <a:r>
              <a:rPr lang="pt-BR" sz="900" b="1">
                <a:latin typeface="Montserrat" panose="00000500000000000000" pitchFamily="2" charset="0"/>
              </a:rPr>
              <a:t>latão</a:t>
            </a:r>
            <a:r>
              <a:rPr lang="pt-BR" sz="900">
                <a:latin typeface="Montserrat" panose="00000500000000000000" pitchFamily="2" charset="0"/>
              </a:rPr>
              <a:t>, que garantem maior durabilidade</a:t>
            </a:r>
            <a:r>
              <a:rPr lang="pt-BR" sz="744">
                <a:latin typeface="Montserrat" panose="00000500000000000000" pitchFamily="2" charset="0"/>
              </a:rPr>
              <a:t>.</a:t>
            </a:r>
          </a:p>
        </p:txBody>
      </p:sp>
      <p:grpSp>
        <p:nvGrpSpPr>
          <p:cNvPr id="25" name="Group 8">
            <a:extLst>
              <a:ext uri="{FF2B5EF4-FFF2-40B4-BE49-F238E27FC236}">
                <a16:creationId xmlns:a16="http://schemas.microsoft.com/office/drawing/2014/main" id="{FC49FE53-7067-3BF4-D1A9-D32910F72117}"/>
              </a:ext>
            </a:extLst>
          </p:cNvPr>
          <p:cNvGrpSpPr/>
          <p:nvPr/>
        </p:nvGrpSpPr>
        <p:grpSpPr>
          <a:xfrm>
            <a:off x="1" y="10600128"/>
            <a:ext cx="7556499" cy="124231"/>
            <a:chOff x="0" y="0"/>
            <a:chExt cx="3047987" cy="131886"/>
          </a:xfrm>
        </p:grpSpPr>
        <p:sp>
          <p:nvSpPr>
            <p:cNvPr id="26" name="Freeform 9">
              <a:extLst>
                <a:ext uri="{FF2B5EF4-FFF2-40B4-BE49-F238E27FC236}">
                  <a16:creationId xmlns:a16="http://schemas.microsoft.com/office/drawing/2014/main" id="{CF12DDD2-7DC2-F757-534F-FF247337528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513056DC-88E7-CA2F-EE6F-3FD6A5A02660}"/>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70229F11-B1D1-34AB-DBDE-1DBE9954F8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7988" y="10046767"/>
            <a:ext cx="475528" cy="475528"/>
          </a:xfrm>
          <a:prstGeom prst="rect">
            <a:avLst/>
          </a:prstGeom>
        </p:spPr>
      </p:pic>
      <p:sp>
        <p:nvSpPr>
          <p:cNvPr id="32" name="CaixaDeTexto 31">
            <a:extLst>
              <a:ext uri="{FF2B5EF4-FFF2-40B4-BE49-F238E27FC236}">
                <a16:creationId xmlns:a16="http://schemas.microsoft.com/office/drawing/2014/main" id="{3EA6DB35-74A2-E6D5-DF30-E5CC2A7CF319}"/>
              </a:ext>
            </a:extLst>
          </p:cNvPr>
          <p:cNvSpPr txBox="1"/>
          <p:nvPr/>
        </p:nvSpPr>
        <p:spPr>
          <a:xfrm>
            <a:off x="4929511" y="9842944"/>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110610FF-226A-E5CC-E176-94CF28B1ACE2}"/>
              </a:ext>
            </a:extLst>
          </p:cNvPr>
          <p:cNvSpPr txBox="1"/>
          <p:nvPr/>
        </p:nvSpPr>
        <p:spPr>
          <a:xfrm>
            <a:off x="5466158" y="10095050"/>
            <a:ext cx="1653226" cy="385170"/>
          </a:xfrm>
          <a:prstGeom prst="rect">
            <a:avLst/>
          </a:prstGeom>
          <a:noFill/>
        </p:spPr>
        <p:txBody>
          <a:bodyPr wrap="square">
            <a:spAutoFit/>
          </a:bodyPr>
          <a:lstStyle/>
          <a:p>
            <a:pPr algn="just">
              <a:lnSpc>
                <a:spcPts val="1186"/>
              </a:lnSpc>
            </a:pPr>
            <a:r>
              <a:rPr lang="en-US" sz="744">
                <a:solidFill>
                  <a:srgbClr val="000000"/>
                </a:solidFill>
                <a:latin typeface="Montserrat"/>
                <a:ea typeface="Montserrat"/>
                <a:cs typeface="Montserrat"/>
                <a:sym typeface="Montserrat"/>
              </a:rPr>
              <a:t>Clique </a:t>
            </a:r>
            <a:r>
              <a:rPr lang="en-US" sz="744" u="sng">
                <a:solidFill>
                  <a:srgbClr val="000000"/>
                </a:solidFill>
                <a:latin typeface="Montserrat"/>
                <a:ea typeface="Montserrat"/>
                <a:cs typeface="Montserrat"/>
                <a:sym typeface="Montserrat"/>
                <a:hlinkClick r:id="rId6" tooltip="https://drive.google.com/file/d/1qvswWTnSpSY-OKvazrC-aJ8r1c-cV4j2/view?usp=sharing"/>
              </a:rPr>
              <a:t>aqui</a:t>
            </a:r>
            <a:r>
              <a:rPr lang="en-US" sz="744">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7AD585C2-0A0F-08E1-250C-B61028B4C251}"/>
              </a:ext>
            </a:extLst>
          </p:cNvPr>
          <p:cNvSpPr/>
          <p:nvPr/>
        </p:nvSpPr>
        <p:spPr>
          <a:xfrm>
            <a:off x="507712" y="7918725"/>
            <a:ext cx="5099337"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B0A23C8C-3E58-04DB-B25A-85F53816F367}"/>
              </a:ext>
            </a:extLst>
          </p:cNvPr>
          <p:cNvSpPr txBox="1"/>
          <p:nvPr/>
        </p:nvSpPr>
        <p:spPr>
          <a:xfrm>
            <a:off x="756315" y="8146989"/>
            <a:ext cx="6858976" cy="395301"/>
          </a:xfrm>
          <a:prstGeom prst="rect">
            <a:avLst/>
          </a:prstGeom>
        </p:spPr>
        <p:txBody>
          <a:bodyPr wrap="square" lIns="0" tIns="0" rIns="0" bIns="0" rtlCol="0" anchor="t">
            <a:spAutoFit/>
          </a:bodyPr>
          <a:lstStyle/>
          <a:p>
            <a:pPr>
              <a:lnSpc>
                <a:spcPts val="1562"/>
              </a:lnSpc>
            </a:pPr>
            <a:r>
              <a:rPr lang="en-US" sz="1240" b="1">
                <a:latin typeface="Montserrat" panose="00000500000000000000" pitchFamily="2" charset="0"/>
                <a:ea typeface="Montserrat Bold"/>
                <a:cs typeface="Montserrat Bold"/>
                <a:sym typeface="Montserrat Bold"/>
              </a:rPr>
              <a:t>ORIENTAÇÃO TÉCNICA</a:t>
            </a:r>
            <a:endParaRPr lang="en-US" sz="124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DE34DF96-6E2B-9C4D-F164-D0EC4118A510}"/>
              </a:ext>
            </a:extLst>
          </p:cNvPr>
          <p:cNvSpPr>
            <a:spLocks noChangeArrowheads="1"/>
          </p:cNvSpPr>
          <p:nvPr/>
        </p:nvSpPr>
        <p:spPr bwMode="auto">
          <a:xfrm>
            <a:off x="525031" y="8656301"/>
            <a:ext cx="2671245"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3,5</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R$ 4.238,00</a:t>
            </a:r>
          </a:p>
        </p:txBody>
      </p:sp>
      <p:sp>
        <p:nvSpPr>
          <p:cNvPr id="42" name="CaixaDeTexto 41">
            <a:extLst>
              <a:ext uri="{FF2B5EF4-FFF2-40B4-BE49-F238E27FC236}">
                <a16:creationId xmlns:a16="http://schemas.microsoft.com/office/drawing/2014/main" id="{FC65F447-1B5E-3032-0F59-75CE28690C6E}"/>
              </a:ext>
            </a:extLst>
          </p:cNvPr>
          <p:cNvSpPr txBox="1"/>
          <p:nvPr/>
        </p:nvSpPr>
        <p:spPr>
          <a:xfrm>
            <a:off x="536846" y="9116851"/>
            <a:ext cx="6343502" cy="553998"/>
          </a:xfrm>
          <a:prstGeom prst="rect">
            <a:avLst/>
          </a:prstGeom>
          <a:noFill/>
        </p:spPr>
        <p:txBody>
          <a:bodyPr wrap="square">
            <a:spAutoFit/>
          </a:bodyPr>
          <a:lstStyle/>
          <a:p>
            <a:r>
              <a:rPr lang="pt-BR" sz="1000">
                <a:latin typeface="Montserrat" panose="00000500000000000000" pitchFamily="2" charset="0"/>
              </a:rPr>
              <a:t>O modelo apresentado acima tem caráter </a:t>
            </a:r>
            <a:r>
              <a:rPr lang="pt-BR" sz="1000" b="1">
                <a:latin typeface="Montserrat" panose="00000500000000000000" pitchFamily="2" charset="0"/>
              </a:rPr>
              <a:t>ilustrativo</a:t>
            </a:r>
            <a:r>
              <a:rPr lang="pt-BR" sz="1000">
                <a:latin typeface="Montserrat" panose="00000500000000000000" pitchFamily="2" charset="0"/>
              </a:rPr>
              <a:t>, considerando a capacidade do compressor em análise. Para assegurar o dimensionamento ideal, é fundamental que nossa equipe técnica avalie seu </a:t>
            </a:r>
            <a:r>
              <a:rPr lang="pt-BR" sz="1000" b="1">
                <a:latin typeface="Montserrat" panose="00000500000000000000" pitchFamily="2" charset="0"/>
              </a:rPr>
              <a:t>parque de máquinas</a:t>
            </a:r>
            <a:r>
              <a:rPr lang="pt-BR" sz="1000">
                <a:latin typeface="Montserrat" panose="00000500000000000000" pitchFamily="2" charset="0"/>
              </a:rPr>
              <a:t> e indique a caixa separadora mais adequada.</a:t>
            </a:r>
          </a:p>
        </p:txBody>
      </p:sp>
      <p:pic>
        <p:nvPicPr>
          <p:cNvPr id="3" name="Imagem 2">
            <a:extLst>
              <a:ext uri="{FF2B5EF4-FFF2-40B4-BE49-F238E27FC236}">
                <a16:creationId xmlns:a16="http://schemas.microsoft.com/office/drawing/2014/main" id="{FA684601-600A-0F49-E8CD-20DB282305C5}"/>
              </a:ext>
            </a:extLst>
          </p:cNvPr>
          <p:cNvPicPr>
            <a:picLocks noChangeAspect="1"/>
          </p:cNvPicPr>
          <p:nvPr/>
        </p:nvPicPr>
        <p:blipFill>
          <a:blip r:embed="rId7"/>
          <a:stretch>
            <a:fillRect/>
          </a:stretch>
        </p:blipFill>
        <p:spPr>
          <a:xfrm>
            <a:off x="5284962" y="7885705"/>
            <a:ext cx="1363871" cy="1162246"/>
          </a:xfrm>
          <a:prstGeom prst="rect">
            <a:avLst/>
          </a:prstGeom>
          <a:ln>
            <a:noFill/>
          </a:ln>
          <a:effectLst>
            <a:softEdge rad="112500"/>
          </a:effectLst>
        </p:spPr>
      </p:pic>
      <p:sp>
        <p:nvSpPr>
          <p:cNvPr id="2" name="Freeform 11">
            <a:extLst>
              <a:ext uri="{FF2B5EF4-FFF2-40B4-BE49-F238E27FC236}">
                <a16:creationId xmlns:a16="http://schemas.microsoft.com/office/drawing/2014/main" id="{2AE7D52F-1136-FCDD-B36A-99CC2CD4AC80}"/>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156960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602B4-A49B-5723-4EFB-4B70CD6E3E47}"/>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3B7633B1-BACA-A503-40AC-FD74D9143548}"/>
              </a:ext>
            </a:extLst>
          </p:cNvPr>
          <p:cNvGrpSpPr/>
          <p:nvPr/>
        </p:nvGrpSpPr>
        <p:grpSpPr>
          <a:xfrm>
            <a:off x="362731" y="1506589"/>
            <a:ext cx="289963" cy="144982"/>
            <a:chOff x="0" y="0"/>
            <a:chExt cx="812800" cy="406400"/>
          </a:xfrm>
        </p:grpSpPr>
        <p:sp>
          <p:nvSpPr>
            <p:cNvPr id="5" name="Freeform 14">
              <a:extLst>
                <a:ext uri="{FF2B5EF4-FFF2-40B4-BE49-F238E27FC236}">
                  <a16:creationId xmlns:a16="http://schemas.microsoft.com/office/drawing/2014/main" id="{AA58000A-3A4C-908A-46EE-409DC1011E3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CBE1027D-FF88-87A5-AD17-9ADFD990B7C8}"/>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4E5C3E34-C760-60D0-8441-6BE4EA3A8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932" y="-59701"/>
            <a:ext cx="7220893" cy="803582"/>
          </a:xfrm>
          <a:prstGeom prst="rect">
            <a:avLst/>
          </a:prstGeom>
        </p:spPr>
      </p:pic>
      <p:sp>
        <p:nvSpPr>
          <p:cNvPr id="9" name="TextBox 21">
            <a:extLst>
              <a:ext uri="{FF2B5EF4-FFF2-40B4-BE49-F238E27FC236}">
                <a16:creationId xmlns:a16="http://schemas.microsoft.com/office/drawing/2014/main" id="{63912234-C297-F5BB-337A-0A1D8B561CC1}"/>
              </a:ext>
            </a:extLst>
          </p:cNvPr>
          <p:cNvSpPr txBox="1"/>
          <p:nvPr/>
        </p:nvSpPr>
        <p:spPr>
          <a:xfrm>
            <a:off x="335502" y="993729"/>
            <a:ext cx="6858976" cy="395301"/>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5DC93EB5-8B52-AA30-7C24-3BA952614B6D}"/>
              </a:ext>
            </a:extLst>
          </p:cNvPr>
          <p:cNvSpPr txBox="1"/>
          <p:nvPr/>
        </p:nvSpPr>
        <p:spPr>
          <a:xfrm>
            <a:off x="314576" y="1776755"/>
            <a:ext cx="6782685" cy="1167756"/>
          </a:xfrm>
          <a:prstGeom prst="rect">
            <a:avLst/>
          </a:prstGeom>
          <a:noFill/>
        </p:spPr>
        <p:txBody>
          <a:bodyPr wrap="square">
            <a:spAutoFit/>
          </a:bodyPr>
          <a:lstStyle/>
          <a:p>
            <a:pPr>
              <a:buNone/>
            </a:pPr>
            <a:endParaRPr lang="pt-BR" sz="744" b="1">
              <a:latin typeface="Montserrat" panose="00000500000000000000" pitchFamily="2" charset="0"/>
            </a:endParaRPr>
          </a:p>
          <a:p>
            <a:pPr>
              <a:buNone/>
            </a:pPr>
            <a:r>
              <a:rPr lang="pt-BR" sz="1100">
                <a:latin typeface="Montserrat" panose="00000500000000000000" pitchFamily="2" charset="0"/>
              </a:rPr>
              <a:t>O </a:t>
            </a:r>
            <a:r>
              <a:rPr lang="pt-BR" sz="1100" b="1">
                <a:latin typeface="Montserrat" panose="00000500000000000000" pitchFamily="2" charset="0"/>
              </a:rPr>
              <a:t>PolySep SSM &amp; SPG da Ingersoll Rand</a:t>
            </a:r>
            <a:r>
              <a:rPr lang="pt-BR" sz="1100">
                <a:latin typeface="Montserrat" panose="00000500000000000000" pitchFamily="2" charset="0"/>
              </a:rPr>
              <a:t> é uma solução que alia </a:t>
            </a:r>
            <a:r>
              <a:rPr lang="pt-BR" sz="1100" b="1">
                <a:latin typeface="Montserrat" panose="00000500000000000000" pitchFamily="2" charset="0"/>
              </a:rPr>
              <a:t>eficiência operacional e responsabilidade ambiental</a:t>
            </a:r>
            <a:r>
              <a:rPr lang="pt-BR" sz="1100">
                <a:latin typeface="Montserrat" panose="00000500000000000000" pitchFamily="2" charset="0"/>
              </a:rPr>
              <a:t>. Projetado para tratar o condensado de compressores, o sistema garante o descarte da água dentro dos limites legais (</a:t>
            </a:r>
            <a:r>
              <a:rPr lang="pt-BR" sz="1100" b="1">
                <a:latin typeface="Montserrat" panose="00000500000000000000" pitchFamily="2" charset="0"/>
              </a:rPr>
              <a:t>&lt;10 ppm de óleo residual</a:t>
            </a:r>
            <a:r>
              <a:rPr lang="pt-BR" sz="1100">
                <a:latin typeface="Montserrat" panose="00000500000000000000" pitchFamily="2" charset="0"/>
              </a:rPr>
              <a:t>), reduzindo impactos ambientais e evitando passivos legais.</a:t>
            </a:r>
          </a:p>
          <a:p>
            <a:pPr>
              <a:buNone/>
            </a:pPr>
            <a:endParaRPr lang="pt-BR" sz="1100">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0976A593-FAC3-69E4-8CDF-7416EC501B17}"/>
              </a:ext>
            </a:extLst>
          </p:cNvPr>
          <p:cNvSpPr txBox="1"/>
          <p:nvPr/>
        </p:nvSpPr>
        <p:spPr>
          <a:xfrm>
            <a:off x="756315" y="1509467"/>
            <a:ext cx="6858976" cy="395301"/>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A608A30E-B2F7-9258-A208-209319FC4584}"/>
              </a:ext>
            </a:extLst>
          </p:cNvPr>
          <p:cNvSpPr txBox="1"/>
          <p:nvPr/>
        </p:nvSpPr>
        <p:spPr>
          <a:xfrm>
            <a:off x="367257" y="2601452"/>
            <a:ext cx="4211318" cy="2584169"/>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200" b="1">
                <a:latin typeface="Montserrat" panose="00000500000000000000" pitchFamily="2" charset="0"/>
              </a:rPr>
              <a:t>Principais benefícios sustentáveis:</a:t>
            </a:r>
          </a:p>
          <a:p>
            <a:pPr>
              <a:buNone/>
            </a:pPr>
            <a:endParaRPr lang="pt-BR" sz="1100" b="1">
              <a:latin typeface="Montserrat" panose="00000500000000000000" pitchFamily="2" charset="0"/>
            </a:endParaRPr>
          </a:p>
          <a:p>
            <a:pPr marL="171450" indent="-171450">
              <a:buFont typeface="Arial" panose="020B0604020202020204" pitchFamily="34" charset="0"/>
              <a:buChar char="•"/>
            </a:pPr>
            <a:r>
              <a:rPr lang="pt-BR" sz="1100" b="1">
                <a:latin typeface="Montserrat" panose="00000500000000000000" pitchFamily="2" charset="0"/>
              </a:rPr>
              <a:t>Separação eficiente de todos os tipos de lubrificantes</a:t>
            </a:r>
            <a:r>
              <a:rPr lang="pt-BR" sz="1100">
                <a:latin typeface="Montserrat" panose="00000500000000000000" pitchFamily="2" charset="0"/>
              </a:rPr>
              <a:t> (minerais, sintéticos e emulsões estáveis).</a:t>
            </a:r>
          </a:p>
          <a:p>
            <a:pPr marL="171450" indent="-171450">
              <a:buFont typeface="Arial" panose="020B0604020202020204" pitchFamily="34" charset="0"/>
              <a:buChar char="•"/>
            </a:pPr>
            <a:r>
              <a:rPr lang="pt-BR" sz="1100">
                <a:latin typeface="Montserrat" panose="00000500000000000000" pitchFamily="2" charset="0"/>
              </a:rPr>
              <a:t>Conformidade total com as </a:t>
            </a:r>
            <a:r>
              <a:rPr lang="pt-BR" sz="1100" b="1">
                <a:latin typeface="Montserrat" panose="00000500000000000000" pitchFamily="2" charset="0"/>
              </a:rPr>
              <a:t>exigências ambientais</a:t>
            </a:r>
            <a:r>
              <a:rPr lang="pt-BR" sz="1100">
                <a:latin typeface="Montserrat" panose="00000500000000000000" pitchFamily="2" charset="0"/>
              </a:rPr>
              <a:t>, garantindo descarte seguro.</a:t>
            </a:r>
          </a:p>
          <a:p>
            <a:pPr marL="171450" indent="-171450">
              <a:buFont typeface="Arial" panose="020B0604020202020204" pitchFamily="34" charset="0"/>
              <a:buChar char="•"/>
            </a:pPr>
            <a:r>
              <a:rPr lang="pt-BR" sz="1100">
                <a:latin typeface="Montserrat" panose="00000500000000000000" pitchFamily="2" charset="0"/>
              </a:rPr>
              <a:t>Estrutura </a:t>
            </a:r>
            <a:r>
              <a:rPr lang="pt-BR" sz="1100" b="1">
                <a:latin typeface="Montserrat" panose="00000500000000000000" pitchFamily="2" charset="0"/>
              </a:rPr>
              <a:t>100% reciclável</a:t>
            </a:r>
            <a:r>
              <a:rPr lang="pt-BR" sz="1100">
                <a:latin typeface="Montserrat" panose="00000500000000000000" pitchFamily="2" charset="0"/>
              </a:rPr>
              <a:t> em polietileno reforçado.</a:t>
            </a:r>
          </a:p>
          <a:p>
            <a:pPr marL="171450" indent="-171450">
              <a:buFont typeface="Arial" panose="020B0604020202020204" pitchFamily="34" charset="0"/>
              <a:buChar char="•"/>
            </a:pPr>
            <a:r>
              <a:rPr lang="pt-BR" sz="1100">
                <a:latin typeface="Montserrat" panose="00000500000000000000" pitchFamily="2" charset="0"/>
              </a:rPr>
              <a:t>Dispensa a necessidade de tanques de armazenamento ou transporte de resíduos.</a:t>
            </a:r>
          </a:p>
          <a:p>
            <a:pPr marL="171450" indent="-171450">
              <a:buFont typeface="Arial" panose="020B0604020202020204" pitchFamily="34" charset="0"/>
              <a:buChar char="•"/>
            </a:pPr>
            <a:r>
              <a:rPr lang="pt-BR" sz="1100">
                <a:latin typeface="Montserrat" panose="00000500000000000000" pitchFamily="2" charset="0"/>
              </a:rPr>
              <a:t>Práticas sustentáveis em linha com normas como a </a:t>
            </a:r>
            <a:r>
              <a:rPr lang="pt-BR" sz="1100" b="1">
                <a:latin typeface="Montserrat" panose="00000500000000000000" pitchFamily="2" charset="0"/>
              </a:rPr>
              <a:t>ISO 14001</a:t>
            </a:r>
            <a:r>
              <a:rPr lang="pt-BR" sz="1100">
                <a:latin typeface="Montserrat" panose="00000500000000000000" pitchFamily="2" charset="0"/>
              </a:rPr>
              <a:t>.</a:t>
            </a:r>
          </a:p>
          <a:p>
            <a:pPr>
              <a:buNone/>
            </a:pPr>
            <a:endParaRPr lang="pt-BR" sz="744">
              <a:latin typeface="Montserrat" panose="00000500000000000000" pitchFamily="2" charset="0"/>
            </a:endParaRPr>
          </a:p>
          <a:p>
            <a:pPr>
              <a:buFont typeface="Arial" panose="020B0604020202020204" pitchFamily="34" charset="0"/>
              <a:buChar char="•"/>
            </a:pPr>
            <a:endParaRPr lang="pt-BR" sz="744">
              <a:latin typeface="Montserrat" panose="00000500000000000000" pitchFamily="2" charset="0"/>
            </a:endParaRPr>
          </a:p>
          <a:p>
            <a:endParaRPr lang="pt-BR" sz="744">
              <a:latin typeface="Montserrat" panose="00000500000000000000" pitchFamily="2" charset="0"/>
            </a:endParaRP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3EA4E644-168C-96D7-E312-E775697C2C8F}"/>
              </a:ext>
            </a:extLst>
          </p:cNvPr>
          <p:cNvSpPr txBox="1"/>
          <p:nvPr/>
        </p:nvSpPr>
        <p:spPr>
          <a:xfrm>
            <a:off x="536846" y="4769824"/>
            <a:ext cx="6662292" cy="1396793"/>
          </a:xfrm>
          <a:prstGeom prst="rect">
            <a:avLst/>
          </a:prstGeom>
          <a:noFill/>
        </p:spPr>
        <p:txBody>
          <a:bodyPr wrap="square">
            <a:spAutoFit/>
          </a:bodyPr>
          <a:lstStyle/>
          <a:p>
            <a:pPr>
              <a:buNone/>
            </a:pPr>
            <a:r>
              <a:rPr lang="pt-BR" sz="1100">
                <a:latin typeface="Montserrat" panose="00000500000000000000" pitchFamily="2" charset="0"/>
              </a:rPr>
              <a:t>Além disso, o PolySep utiliza </a:t>
            </a:r>
            <a:r>
              <a:rPr lang="pt-BR" sz="1100" b="1">
                <a:latin typeface="Montserrat" panose="00000500000000000000" pitchFamily="2" charset="0"/>
              </a:rPr>
              <a:t>materiais de filtragem de alto desempenho</a:t>
            </a:r>
            <a:r>
              <a:rPr lang="pt-BR" sz="1100">
                <a:latin typeface="Montserrat" panose="00000500000000000000" pitchFamily="2" charset="0"/>
              </a:rPr>
              <a:t> em múltiplos estágios (polipropileno e carvão ativado), que asseguram a máxima pureza da água descartada. O sistema conta também com </a:t>
            </a:r>
            <a:r>
              <a:rPr lang="pt-BR" sz="1100" b="1">
                <a:latin typeface="Montserrat" panose="00000500000000000000" pitchFamily="2" charset="0"/>
              </a:rPr>
              <a:t>indicador de vida útil dos elementos</a:t>
            </a:r>
            <a:r>
              <a:rPr lang="pt-BR" sz="1100">
                <a:latin typeface="Montserrat" panose="00000500000000000000" pitchFamily="2" charset="0"/>
              </a:rPr>
              <a:t> e </a:t>
            </a:r>
            <a:r>
              <a:rPr lang="pt-BR" sz="1100" b="1">
                <a:latin typeface="Montserrat" panose="00000500000000000000" pitchFamily="2" charset="0"/>
              </a:rPr>
              <a:t>frasco de amostra com válvula de teste</a:t>
            </a:r>
            <a:r>
              <a:rPr lang="pt-BR" sz="110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2A2D8FA6-DA20-2CAE-FE4E-F46C9ADBAABA}"/>
              </a:ext>
            </a:extLst>
          </p:cNvPr>
          <p:cNvPicPr>
            <a:picLocks noChangeAspect="1"/>
          </p:cNvPicPr>
          <p:nvPr/>
        </p:nvPicPr>
        <p:blipFill>
          <a:blip r:embed="rId3"/>
          <a:stretch>
            <a:fillRect/>
          </a:stretch>
        </p:blipFill>
        <p:spPr>
          <a:xfrm>
            <a:off x="4459635" y="3278759"/>
            <a:ext cx="2855745" cy="1045483"/>
          </a:xfrm>
          <a:prstGeom prst="rect">
            <a:avLst/>
          </a:prstGeom>
        </p:spPr>
      </p:pic>
      <p:pic>
        <p:nvPicPr>
          <p:cNvPr id="22" name="Imagem 21">
            <a:extLst>
              <a:ext uri="{FF2B5EF4-FFF2-40B4-BE49-F238E27FC236}">
                <a16:creationId xmlns:a16="http://schemas.microsoft.com/office/drawing/2014/main" id="{2D02217A-DAC9-C1CB-B02F-30559FF797E2}"/>
              </a:ext>
            </a:extLst>
          </p:cNvPr>
          <p:cNvPicPr>
            <a:picLocks noChangeAspect="1"/>
          </p:cNvPicPr>
          <p:nvPr/>
        </p:nvPicPr>
        <p:blipFill>
          <a:blip r:embed="rId4"/>
          <a:stretch>
            <a:fillRect/>
          </a:stretch>
        </p:blipFill>
        <p:spPr>
          <a:xfrm>
            <a:off x="317158" y="5860441"/>
            <a:ext cx="2550520" cy="1932320"/>
          </a:xfrm>
          <a:prstGeom prst="rect">
            <a:avLst/>
          </a:prstGeom>
        </p:spPr>
      </p:pic>
      <p:sp>
        <p:nvSpPr>
          <p:cNvPr id="24" name="CaixaDeTexto 23">
            <a:extLst>
              <a:ext uri="{FF2B5EF4-FFF2-40B4-BE49-F238E27FC236}">
                <a16:creationId xmlns:a16="http://schemas.microsoft.com/office/drawing/2014/main" id="{FD6FA9F7-C728-D4A1-77F7-36DDB24B1629}"/>
              </a:ext>
            </a:extLst>
          </p:cNvPr>
          <p:cNvSpPr txBox="1"/>
          <p:nvPr/>
        </p:nvSpPr>
        <p:spPr>
          <a:xfrm>
            <a:off x="2867678" y="6064633"/>
            <a:ext cx="3830201" cy="1610569"/>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050" b="1">
                <a:latin typeface="Montserrat" panose="00000500000000000000" pitchFamily="2" charset="0"/>
              </a:rPr>
              <a:t>Capacidades disponíveis:</a:t>
            </a:r>
          </a:p>
          <a:p>
            <a:pPr>
              <a:buNone/>
            </a:pPr>
            <a:endParaRPr lang="pt-BR" sz="1400" b="1">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Modelos para compressores de </a:t>
            </a:r>
            <a:r>
              <a:rPr lang="pt-BR" sz="900" b="1">
                <a:latin typeface="Montserrat" panose="00000500000000000000" pitchFamily="2" charset="0"/>
              </a:rPr>
              <a:t>2 a 60 m³/min</a:t>
            </a:r>
            <a:r>
              <a:rPr lang="pt-BR" sz="900">
                <a:latin typeface="Montserrat" panose="00000500000000000000" pitchFamily="2" charset="0"/>
              </a:rPr>
              <a:t>.</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Adsorção máxima de óleo entre </a:t>
            </a:r>
            <a:r>
              <a:rPr lang="pt-BR" sz="900" b="1">
                <a:latin typeface="Montserrat" panose="00000500000000000000" pitchFamily="2" charset="0"/>
              </a:rPr>
              <a:t>2 e 50 litros</a:t>
            </a:r>
            <a:r>
              <a:rPr lang="pt-BR" sz="900">
                <a:latin typeface="Montserrat" panose="00000500000000000000" pitchFamily="2" charset="0"/>
              </a:rPr>
              <a:t>, conforme o modelo.</a:t>
            </a:r>
          </a:p>
          <a:p>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Conexões de entrada e saída em </a:t>
            </a:r>
            <a:r>
              <a:rPr lang="pt-BR" sz="900" b="1">
                <a:latin typeface="Montserrat" panose="00000500000000000000" pitchFamily="2" charset="0"/>
              </a:rPr>
              <a:t>latão</a:t>
            </a:r>
            <a:r>
              <a:rPr lang="pt-BR" sz="900">
                <a:latin typeface="Montserrat" panose="00000500000000000000" pitchFamily="2" charset="0"/>
              </a:rPr>
              <a:t>, que garantem maior durabilidade</a:t>
            </a:r>
            <a:r>
              <a:rPr lang="pt-BR" sz="744">
                <a:latin typeface="Montserrat" panose="00000500000000000000" pitchFamily="2" charset="0"/>
              </a:rPr>
              <a:t>.</a:t>
            </a:r>
          </a:p>
        </p:txBody>
      </p:sp>
      <p:grpSp>
        <p:nvGrpSpPr>
          <p:cNvPr id="25" name="Group 8">
            <a:extLst>
              <a:ext uri="{FF2B5EF4-FFF2-40B4-BE49-F238E27FC236}">
                <a16:creationId xmlns:a16="http://schemas.microsoft.com/office/drawing/2014/main" id="{50B1DC67-08F5-F895-9406-B1B63E6E3D39}"/>
              </a:ext>
            </a:extLst>
          </p:cNvPr>
          <p:cNvGrpSpPr/>
          <p:nvPr/>
        </p:nvGrpSpPr>
        <p:grpSpPr>
          <a:xfrm>
            <a:off x="1" y="10600128"/>
            <a:ext cx="7556499" cy="124231"/>
            <a:chOff x="0" y="0"/>
            <a:chExt cx="3047987" cy="131886"/>
          </a:xfrm>
        </p:grpSpPr>
        <p:sp>
          <p:nvSpPr>
            <p:cNvPr id="26" name="Freeform 9">
              <a:extLst>
                <a:ext uri="{FF2B5EF4-FFF2-40B4-BE49-F238E27FC236}">
                  <a16:creationId xmlns:a16="http://schemas.microsoft.com/office/drawing/2014/main" id="{57604F34-A7EC-8130-1DC9-5187D9157B9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17EE35B7-F0A0-B50E-6521-3FD4D4FF922F}"/>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1AB824CB-FEEB-2334-6544-7499384CF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7988" y="10046767"/>
            <a:ext cx="475528" cy="475528"/>
          </a:xfrm>
          <a:prstGeom prst="rect">
            <a:avLst/>
          </a:prstGeom>
        </p:spPr>
      </p:pic>
      <p:sp>
        <p:nvSpPr>
          <p:cNvPr id="32" name="CaixaDeTexto 31">
            <a:extLst>
              <a:ext uri="{FF2B5EF4-FFF2-40B4-BE49-F238E27FC236}">
                <a16:creationId xmlns:a16="http://schemas.microsoft.com/office/drawing/2014/main" id="{0AC3226D-D777-7039-BE68-0AF276D6F65E}"/>
              </a:ext>
            </a:extLst>
          </p:cNvPr>
          <p:cNvSpPr txBox="1"/>
          <p:nvPr/>
        </p:nvSpPr>
        <p:spPr>
          <a:xfrm>
            <a:off x="4929511" y="9842944"/>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859577D3-B45C-C28F-64FD-732E05CF24D6}"/>
              </a:ext>
            </a:extLst>
          </p:cNvPr>
          <p:cNvSpPr txBox="1"/>
          <p:nvPr/>
        </p:nvSpPr>
        <p:spPr>
          <a:xfrm>
            <a:off x="5466158" y="10095050"/>
            <a:ext cx="1653226" cy="385170"/>
          </a:xfrm>
          <a:prstGeom prst="rect">
            <a:avLst/>
          </a:prstGeom>
          <a:noFill/>
        </p:spPr>
        <p:txBody>
          <a:bodyPr wrap="square">
            <a:spAutoFit/>
          </a:bodyPr>
          <a:lstStyle/>
          <a:p>
            <a:pPr algn="just">
              <a:lnSpc>
                <a:spcPts val="1186"/>
              </a:lnSpc>
            </a:pPr>
            <a:r>
              <a:rPr lang="en-US" sz="744">
                <a:solidFill>
                  <a:srgbClr val="000000"/>
                </a:solidFill>
                <a:latin typeface="Montserrat"/>
                <a:ea typeface="Montserrat"/>
                <a:cs typeface="Montserrat"/>
                <a:sym typeface="Montserrat"/>
              </a:rPr>
              <a:t>Clique </a:t>
            </a:r>
            <a:r>
              <a:rPr lang="en-US" sz="744" u="sng">
                <a:solidFill>
                  <a:srgbClr val="000000"/>
                </a:solidFill>
                <a:latin typeface="Montserrat"/>
                <a:ea typeface="Montserrat"/>
                <a:cs typeface="Montserrat"/>
                <a:sym typeface="Montserrat"/>
                <a:hlinkClick r:id="rId6" tooltip="https://drive.google.com/file/d/1qvswWTnSpSY-OKvazrC-aJ8r1c-cV4j2/view?usp=sharing"/>
              </a:rPr>
              <a:t>aqui</a:t>
            </a:r>
            <a:r>
              <a:rPr lang="en-US" sz="744">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983D8448-BEB8-D6E1-B1F8-3D4184458646}"/>
              </a:ext>
            </a:extLst>
          </p:cNvPr>
          <p:cNvSpPr/>
          <p:nvPr/>
        </p:nvSpPr>
        <p:spPr>
          <a:xfrm>
            <a:off x="507712" y="7918725"/>
            <a:ext cx="5099337"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BAC10EDB-C303-8A12-22E2-875FA8A2C4FF}"/>
              </a:ext>
            </a:extLst>
          </p:cNvPr>
          <p:cNvSpPr txBox="1"/>
          <p:nvPr/>
        </p:nvSpPr>
        <p:spPr>
          <a:xfrm>
            <a:off x="756315" y="8146989"/>
            <a:ext cx="6858976" cy="395301"/>
          </a:xfrm>
          <a:prstGeom prst="rect">
            <a:avLst/>
          </a:prstGeom>
        </p:spPr>
        <p:txBody>
          <a:bodyPr wrap="square" lIns="0" tIns="0" rIns="0" bIns="0" rtlCol="0" anchor="t">
            <a:spAutoFit/>
          </a:bodyPr>
          <a:lstStyle/>
          <a:p>
            <a:pPr>
              <a:lnSpc>
                <a:spcPts val="1562"/>
              </a:lnSpc>
            </a:pPr>
            <a:r>
              <a:rPr lang="en-US" sz="1240" b="1">
                <a:latin typeface="Montserrat" panose="00000500000000000000" pitchFamily="2" charset="0"/>
                <a:ea typeface="Montserrat Bold"/>
                <a:cs typeface="Montserrat Bold"/>
                <a:sym typeface="Montserrat Bold"/>
              </a:rPr>
              <a:t>ORIENTAÇÃO TÉCNICA</a:t>
            </a:r>
            <a:endParaRPr lang="en-US" sz="124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C1ACA81D-BBD2-B970-373B-539493EBB55A}"/>
              </a:ext>
            </a:extLst>
          </p:cNvPr>
          <p:cNvSpPr>
            <a:spLocks noChangeArrowheads="1"/>
          </p:cNvSpPr>
          <p:nvPr/>
        </p:nvSpPr>
        <p:spPr bwMode="auto">
          <a:xfrm>
            <a:off x="536846" y="8562304"/>
            <a:ext cx="2560637"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5</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R$ 7.044,00</a:t>
            </a:r>
          </a:p>
        </p:txBody>
      </p:sp>
      <p:sp>
        <p:nvSpPr>
          <p:cNvPr id="42" name="CaixaDeTexto 41">
            <a:extLst>
              <a:ext uri="{FF2B5EF4-FFF2-40B4-BE49-F238E27FC236}">
                <a16:creationId xmlns:a16="http://schemas.microsoft.com/office/drawing/2014/main" id="{BE1CE0DF-D358-6391-CE0F-17BDA6A441EE}"/>
              </a:ext>
            </a:extLst>
          </p:cNvPr>
          <p:cNvSpPr txBox="1"/>
          <p:nvPr/>
        </p:nvSpPr>
        <p:spPr>
          <a:xfrm>
            <a:off x="536846" y="9116851"/>
            <a:ext cx="6343502" cy="553998"/>
          </a:xfrm>
          <a:prstGeom prst="rect">
            <a:avLst/>
          </a:prstGeom>
          <a:noFill/>
        </p:spPr>
        <p:txBody>
          <a:bodyPr wrap="square">
            <a:spAutoFit/>
          </a:bodyPr>
          <a:lstStyle/>
          <a:p>
            <a:r>
              <a:rPr lang="pt-BR" sz="1000">
                <a:latin typeface="Montserrat" panose="00000500000000000000" pitchFamily="2" charset="0"/>
              </a:rPr>
              <a:t>O modelo apresentado acima tem caráter </a:t>
            </a:r>
            <a:r>
              <a:rPr lang="pt-BR" sz="1000" b="1">
                <a:latin typeface="Montserrat" panose="00000500000000000000" pitchFamily="2" charset="0"/>
              </a:rPr>
              <a:t>ilustrativo</a:t>
            </a:r>
            <a:r>
              <a:rPr lang="pt-BR" sz="1000">
                <a:latin typeface="Montserrat" panose="00000500000000000000" pitchFamily="2" charset="0"/>
              </a:rPr>
              <a:t>, considerando a capacidade do compressor em análise. Para assegurar o dimensionamento ideal, é fundamental que nossa equipe técnica avalie seu </a:t>
            </a:r>
            <a:r>
              <a:rPr lang="pt-BR" sz="1000" b="1">
                <a:latin typeface="Montserrat" panose="00000500000000000000" pitchFamily="2" charset="0"/>
              </a:rPr>
              <a:t>parque de máquinas</a:t>
            </a:r>
            <a:r>
              <a:rPr lang="pt-BR" sz="1000">
                <a:latin typeface="Montserrat" panose="00000500000000000000" pitchFamily="2" charset="0"/>
              </a:rPr>
              <a:t> e indique a caixa separadora mais adequada.</a:t>
            </a:r>
          </a:p>
        </p:txBody>
      </p:sp>
      <p:sp>
        <p:nvSpPr>
          <p:cNvPr id="2" name="Freeform 11">
            <a:extLst>
              <a:ext uri="{FF2B5EF4-FFF2-40B4-BE49-F238E27FC236}">
                <a16:creationId xmlns:a16="http://schemas.microsoft.com/office/drawing/2014/main" id="{E6D18E3F-ED8C-0041-6AE5-6487A2D3EECF}"/>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7"/>
            <a:stretch>
              <a:fillRect/>
            </a:stretch>
          </a:blipFill>
        </p:spPr>
      </p:sp>
      <p:pic>
        <p:nvPicPr>
          <p:cNvPr id="10" name="Imagem 9">
            <a:extLst>
              <a:ext uri="{FF2B5EF4-FFF2-40B4-BE49-F238E27FC236}">
                <a16:creationId xmlns:a16="http://schemas.microsoft.com/office/drawing/2014/main" id="{BEB2F7C1-2BE2-F4C2-5290-974814D56A7A}"/>
              </a:ext>
            </a:extLst>
          </p:cNvPr>
          <p:cNvPicPr>
            <a:picLocks noChangeAspect="1"/>
          </p:cNvPicPr>
          <p:nvPr/>
        </p:nvPicPr>
        <p:blipFill>
          <a:blip r:embed="rId8"/>
          <a:stretch>
            <a:fillRect/>
          </a:stretch>
        </p:blipFill>
        <p:spPr>
          <a:xfrm>
            <a:off x="5186830" y="7900837"/>
            <a:ext cx="1337643" cy="1202456"/>
          </a:xfrm>
          <a:prstGeom prst="rect">
            <a:avLst/>
          </a:prstGeom>
          <a:ln>
            <a:noFill/>
          </a:ln>
          <a:effectLst>
            <a:softEdge rad="112500"/>
          </a:effectLst>
        </p:spPr>
      </p:pic>
    </p:spTree>
    <p:extLst>
      <p:ext uri="{BB962C8B-B14F-4D97-AF65-F5344CB8AC3E}">
        <p14:creationId xmlns:p14="http://schemas.microsoft.com/office/powerpoint/2010/main" val="275421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540377" y="6726092"/>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2"/>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385893" y="6826606"/>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3"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1141385246"/>
              </p:ext>
            </p:extLst>
          </p:nvPr>
        </p:nvGraphicFramePr>
        <p:xfrm>
          <a:off x="674101" y="4177888"/>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236" y="-90300"/>
            <a:ext cx="7904450" cy="859247"/>
          </a:xfrm>
          <a:prstGeom prst="rect">
            <a:avLst/>
          </a:prstGeom>
        </p:spPr>
      </p:pic>
      <p:grpSp>
        <p:nvGrpSpPr>
          <p:cNvPr id="28" name="Group 8">
            <a:extLst>
              <a:ext uri="{FF2B5EF4-FFF2-40B4-BE49-F238E27FC236}">
                <a16:creationId xmlns:a16="http://schemas.microsoft.com/office/drawing/2014/main" id="{FECB57DE-5C11-67C1-AB1F-474B2068D1DB}"/>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0D75A5B5-17FC-E2AC-68F2-D76550173E3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6F15C11A-A527-0C08-7F94-2F1BC6F207A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 name="Freeform 11">
            <a:extLst>
              <a:ext uri="{FF2B5EF4-FFF2-40B4-BE49-F238E27FC236}">
                <a16:creationId xmlns:a16="http://schemas.microsoft.com/office/drawing/2014/main" id="{D7D76AF6-1D90-82A4-F25A-845851BEC37A}"/>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500996" y="95542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96523" y="882641"/>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Bold"/>
                <a:ea typeface="Montserrat Bold"/>
                <a:cs typeface="Montserrat Bold"/>
                <a:sym typeface="Montserrat Bold"/>
              </a:rPr>
              <a:t>GARANTIA</a:t>
            </a:r>
          </a:p>
        </p:txBody>
      </p:sp>
      <p:sp>
        <p:nvSpPr>
          <p:cNvPr id="19" name="Freeform 19"/>
          <p:cNvSpPr/>
          <p:nvPr/>
        </p:nvSpPr>
        <p:spPr>
          <a:xfrm>
            <a:off x="2927050"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2"/>
            <a:stretch>
              <a:fillRect l="-22727" t="-9148" r="-14257" b="-13137"/>
            </a:stretch>
          </a:blipFill>
        </p:spPr>
      </p:sp>
      <p:sp>
        <p:nvSpPr>
          <p:cNvPr id="20" name="TextBox 20"/>
          <p:cNvSpPr txBox="1"/>
          <p:nvPr/>
        </p:nvSpPr>
        <p:spPr>
          <a:xfrm>
            <a:off x="4377432" y="8798623"/>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57143" y="10155009"/>
            <a:ext cx="3053732"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01" y="-50827"/>
            <a:ext cx="7579701"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8" name="CaixaDeTexto 7">
            <a:extLst>
              <a:ext uri="{FF2B5EF4-FFF2-40B4-BE49-F238E27FC236}">
                <a16:creationId xmlns:a16="http://schemas.microsoft.com/office/drawing/2014/main" id="{C79191C8-6935-4B8E-7D40-63E9197E65DE}"/>
              </a:ext>
            </a:extLst>
          </p:cNvPr>
          <p:cNvSpPr txBox="1"/>
          <p:nvPr/>
        </p:nvSpPr>
        <p:spPr>
          <a:xfrm>
            <a:off x="-465953" y="1382270"/>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
        <p:nvSpPr>
          <p:cNvPr id="2" name="Freeform 11">
            <a:extLst>
              <a:ext uri="{FF2B5EF4-FFF2-40B4-BE49-F238E27FC236}">
                <a16:creationId xmlns:a16="http://schemas.microsoft.com/office/drawing/2014/main" id="{FC61A3ED-350E-7A08-B684-71D747EB0BFD}"/>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Bold"/>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621417" y="3780412"/>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840088" y="4826015"/>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3984226" y="4740416"/>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3027" y="7701685"/>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6"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0" y="1056371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8" tooltip="Visite nosso website"/>
            <a:extLst>
              <a:ext uri="{FF2B5EF4-FFF2-40B4-BE49-F238E27FC236}">
                <a16:creationId xmlns:a16="http://schemas.microsoft.com/office/drawing/2014/main" id="{3D93D68E-F970-3A63-356E-0A543889E4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99687" y="9761546"/>
            <a:ext cx="655158" cy="655158"/>
          </a:xfrm>
          <a:prstGeom prst="rect">
            <a:avLst/>
          </a:prstGeom>
        </p:spPr>
      </p:pic>
      <p:pic>
        <p:nvPicPr>
          <p:cNvPr id="8" name="Imagem 7">
            <a:hlinkClick r:id="rId10" tooltip="Vídeo Institucional"/>
            <a:extLst>
              <a:ext uri="{FF2B5EF4-FFF2-40B4-BE49-F238E27FC236}">
                <a16:creationId xmlns:a16="http://schemas.microsoft.com/office/drawing/2014/main" id="{B545C0BC-B736-AF42-57B1-CB0C4C7F84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73215" y="10060228"/>
            <a:ext cx="369574" cy="335547"/>
          </a:xfrm>
          <a:prstGeom prst="rect">
            <a:avLst/>
          </a:prstGeom>
        </p:spPr>
      </p:pic>
      <p:pic>
        <p:nvPicPr>
          <p:cNvPr id="9" name="Imagem 8">
            <a:hlinkClick r:id="rId12"/>
            <a:extLst>
              <a:ext uri="{FF2B5EF4-FFF2-40B4-BE49-F238E27FC236}">
                <a16:creationId xmlns:a16="http://schemas.microsoft.com/office/drawing/2014/main" id="{9AFDA374-F51B-23A7-3BB7-D2A9736D0F6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58590" y="10045516"/>
            <a:ext cx="322849" cy="322849"/>
          </a:xfrm>
          <a:prstGeom prst="rect">
            <a:avLst/>
          </a:prstGeom>
        </p:spPr>
      </p:pic>
      <p:pic>
        <p:nvPicPr>
          <p:cNvPr id="10" name="Imagem 9">
            <a:hlinkClick r:id="rId14"/>
            <a:extLst>
              <a:ext uri="{FF2B5EF4-FFF2-40B4-BE49-F238E27FC236}">
                <a16:creationId xmlns:a16="http://schemas.microsoft.com/office/drawing/2014/main" id="{C0F489C3-0DFE-8CA1-6C5E-63B8C333C47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65147" y="10038107"/>
            <a:ext cx="322849" cy="322849"/>
          </a:xfrm>
          <a:prstGeom prst="rect">
            <a:avLst/>
          </a:prstGeom>
        </p:spPr>
      </p:pic>
      <p:pic>
        <p:nvPicPr>
          <p:cNvPr id="12" name="Imagem 11">
            <a:hlinkClick r:id="rId16"/>
            <a:extLst>
              <a:ext uri="{FF2B5EF4-FFF2-40B4-BE49-F238E27FC236}">
                <a16:creationId xmlns:a16="http://schemas.microsoft.com/office/drawing/2014/main" id="{EA39E9B4-DCD7-3E8E-9AE1-4191CEDEEB2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11250" y="10034002"/>
            <a:ext cx="322849" cy="322849"/>
          </a:xfrm>
          <a:prstGeom prst="rect">
            <a:avLst/>
          </a:prstGeom>
        </p:spPr>
      </p:pic>
      <p:pic>
        <p:nvPicPr>
          <p:cNvPr id="32" name="Imagem 31">
            <a:hlinkClick r:id="rId18"/>
            <a:extLst>
              <a:ext uri="{FF2B5EF4-FFF2-40B4-BE49-F238E27FC236}">
                <a16:creationId xmlns:a16="http://schemas.microsoft.com/office/drawing/2014/main" id="{1B9010D1-8235-DB82-C61C-8E5382E7B5D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91247" y="10051919"/>
            <a:ext cx="341088" cy="341088"/>
          </a:xfrm>
          <a:prstGeom prst="rect">
            <a:avLst/>
          </a:prstGeom>
        </p:spPr>
      </p:pic>
      <p:sp>
        <p:nvSpPr>
          <p:cNvPr id="34" name="CaixaDeTexto 33">
            <a:extLst>
              <a:ext uri="{FF2B5EF4-FFF2-40B4-BE49-F238E27FC236}">
                <a16:creationId xmlns:a16="http://schemas.microsoft.com/office/drawing/2014/main" id="{2DF0720F-3AF5-E59C-4B39-22150649A395}"/>
              </a:ext>
            </a:extLst>
          </p:cNvPr>
          <p:cNvSpPr txBox="1"/>
          <p:nvPr/>
        </p:nvSpPr>
        <p:spPr>
          <a:xfrm>
            <a:off x="4184286" y="9468276"/>
            <a:ext cx="387350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
        <p:nvSpPr>
          <p:cNvPr id="2" name="Freeform 11">
            <a:extLst>
              <a:ext uri="{FF2B5EF4-FFF2-40B4-BE49-F238E27FC236}">
                <a16:creationId xmlns:a16="http://schemas.microsoft.com/office/drawing/2014/main" id="{B98D5DF6-D0B8-3BDF-D5C6-9805501BD204}"/>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0"/>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grpSp>
        <p:nvGrpSpPr>
          <p:cNvPr id="7" name="Group 8">
            <a:extLst>
              <a:ext uri="{FF2B5EF4-FFF2-40B4-BE49-F238E27FC236}">
                <a16:creationId xmlns:a16="http://schemas.microsoft.com/office/drawing/2014/main" id="{0A43137C-0BAF-B971-F07D-7F2D17D148C0}"/>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6904CF31-7B67-6609-AB5B-A3467CEC3A6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91846B64-7943-2132-454F-B5B19C803ED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 name="Freeform 11">
            <a:extLst>
              <a:ext uri="{FF2B5EF4-FFF2-40B4-BE49-F238E27FC236}">
                <a16:creationId xmlns:a16="http://schemas.microsoft.com/office/drawing/2014/main" id="{DC4FABC9-4169-9592-F57C-E05A059CA6F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70" y="39940"/>
            <a:ext cx="7870870" cy="859247"/>
          </a:xfrm>
          <a:prstGeom prst="rect">
            <a:avLst/>
          </a:prstGeom>
        </p:spPr>
      </p:pic>
      <p:sp>
        <p:nvSpPr>
          <p:cNvPr id="2" name="Freeform 11">
            <a:extLst>
              <a:ext uri="{FF2B5EF4-FFF2-40B4-BE49-F238E27FC236}">
                <a16:creationId xmlns:a16="http://schemas.microsoft.com/office/drawing/2014/main" id="{8DE873A7-8F28-F7BE-4E31-0D4A8525796B}"/>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2"/>
            <a:stretch>
              <a:fillRect/>
            </a:stretch>
          </a:blipFill>
        </p:spPr>
      </p:sp>
      <p:sp>
        <p:nvSpPr>
          <p:cNvPr id="15" name="TextBox 15"/>
          <p:cNvSpPr txBox="1"/>
          <p:nvPr/>
        </p:nvSpPr>
        <p:spPr>
          <a:xfrm>
            <a:off x="404460" y="8855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3"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sp>
        <p:nvSpPr>
          <p:cNvPr id="2" name="Freeform 11">
            <a:extLst>
              <a:ext uri="{FF2B5EF4-FFF2-40B4-BE49-F238E27FC236}">
                <a16:creationId xmlns:a16="http://schemas.microsoft.com/office/drawing/2014/main" id="{FC19517C-3042-A543-7B7B-39F351544F48}"/>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94994" y="17044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47088" y="4309234"/>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23320" y="1679390"/>
            <a:ext cx="6098005"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4614"/>
            <a:ext cx="7737150" cy="859247"/>
          </a:xfrm>
          <a:prstGeom prst="rect">
            <a:avLst/>
          </a:prstGeom>
        </p:spPr>
      </p:pic>
      <p:grpSp>
        <p:nvGrpSpPr>
          <p:cNvPr id="25" name="Group 8">
            <a:extLst>
              <a:ext uri="{FF2B5EF4-FFF2-40B4-BE49-F238E27FC236}">
                <a16:creationId xmlns:a16="http://schemas.microsoft.com/office/drawing/2014/main" id="{418FDBA1-DF8F-CEA9-7C91-65D78750C4EB}"/>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39402534-480B-EE0E-7680-84BB3722A4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9F5E098C-FCAD-E910-E75B-2E648CBBEBB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8" name="Google Shape;155;p5">
            <a:extLst>
              <a:ext uri="{FF2B5EF4-FFF2-40B4-BE49-F238E27FC236}">
                <a16:creationId xmlns:a16="http://schemas.microsoft.com/office/drawing/2014/main" id="{058D9F71-18D6-60B4-B881-298F14F55980}"/>
              </a:ext>
            </a:extLst>
          </p:cNvPr>
          <p:cNvSpPr/>
          <p:nvPr/>
        </p:nvSpPr>
        <p:spPr>
          <a:xfrm>
            <a:off x="845900" y="2055287"/>
            <a:ext cx="4594370"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3">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4">
            <a:alphaModFix/>
          </a:blip>
          <a:srcRect/>
          <a:stretch/>
        </p:blipFill>
        <p:spPr>
          <a:xfrm>
            <a:off x="454116" y="2065990"/>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5">
            <a:alphaModFix/>
          </a:blip>
          <a:srcRect/>
          <a:stretch/>
        </p:blipFill>
        <p:spPr>
          <a:xfrm>
            <a:off x="503774" y="2802309"/>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6">
            <a:alphaModFix/>
          </a:blip>
          <a:srcRect/>
          <a:stretch/>
        </p:blipFill>
        <p:spPr>
          <a:xfrm>
            <a:off x="2414856" y="2772766"/>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7">
            <a:alphaModFix/>
          </a:blip>
          <a:srcRect/>
          <a:stretch/>
        </p:blipFill>
        <p:spPr>
          <a:xfrm>
            <a:off x="4520198" y="2787515"/>
            <a:ext cx="1981200" cy="1295400"/>
          </a:xfrm>
          <a:prstGeom prst="rect">
            <a:avLst/>
          </a:prstGeom>
          <a:ln>
            <a:noFill/>
          </a:ln>
          <a:effectLst>
            <a:outerShdw blurRad="190500" algn="tl" rotWithShape="0">
              <a:srgbClr val="000000">
                <a:alpha val="70000"/>
              </a:srgbClr>
            </a:outerShdw>
          </a:effectLst>
        </p:spPr>
      </p:pic>
      <p:grpSp>
        <p:nvGrpSpPr>
          <p:cNvPr id="22" name="Group 13">
            <a:extLst>
              <a:ext uri="{FF2B5EF4-FFF2-40B4-BE49-F238E27FC236}">
                <a16:creationId xmlns:a16="http://schemas.microsoft.com/office/drawing/2014/main" id="{44C6EAF4-8669-BF6B-EF4A-39A00CD7C111}"/>
              </a:ext>
            </a:extLst>
          </p:cNvPr>
          <p:cNvGrpSpPr/>
          <p:nvPr/>
        </p:nvGrpSpPr>
        <p:grpSpPr>
          <a:xfrm>
            <a:off x="409350" y="57637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2494773B-3827-3FE9-5DAC-61A6363C9A48}"/>
              </a:ext>
            </a:extLst>
          </p:cNvPr>
          <p:cNvSpPr txBox="1"/>
          <p:nvPr/>
        </p:nvSpPr>
        <p:spPr>
          <a:xfrm>
            <a:off x="880394" y="5731630"/>
            <a:ext cx="6205940"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PROTEÇÃO PAC (PROGRESSIVE ADAPTIVE CONTROL)</a:t>
            </a:r>
          </a:p>
        </p:txBody>
      </p:sp>
      <p:pic>
        <p:nvPicPr>
          <p:cNvPr id="17" name="Google Shape;157;p5">
            <a:extLst>
              <a:ext uri="{FF2B5EF4-FFF2-40B4-BE49-F238E27FC236}">
                <a16:creationId xmlns:a16="http://schemas.microsoft.com/office/drawing/2014/main" id="{728CCF45-6A70-3709-ACC3-95A020F7760B}"/>
              </a:ext>
            </a:extLst>
          </p:cNvPr>
          <p:cNvPicPr preferRelativeResize="0"/>
          <p:nvPr/>
        </p:nvPicPr>
        <p:blipFill rotWithShape="1">
          <a:blip r:embed="rId8">
            <a:alphaModFix/>
          </a:blip>
          <a:srcRect/>
          <a:stretch/>
        </p:blipFill>
        <p:spPr>
          <a:xfrm>
            <a:off x="511651" y="6087655"/>
            <a:ext cx="451850" cy="368916"/>
          </a:xfrm>
          <a:prstGeom prst="rect">
            <a:avLst/>
          </a:prstGeom>
          <a:noFill/>
          <a:ln>
            <a:noFill/>
          </a:ln>
        </p:spPr>
      </p:pic>
      <p:sp>
        <p:nvSpPr>
          <p:cNvPr id="37" name="CaixaDeTexto 36">
            <a:extLst>
              <a:ext uri="{FF2B5EF4-FFF2-40B4-BE49-F238E27FC236}">
                <a16:creationId xmlns:a16="http://schemas.microsoft.com/office/drawing/2014/main" id="{43590920-BF15-D4F4-690C-455ADBC3DEDC}"/>
              </a:ext>
            </a:extLst>
          </p:cNvPr>
          <p:cNvSpPr txBox="1"/>
          <p:nvPr/>
        </p:nvSpPr>
        <p:spPr>
          <a:xfrm>
            <a:off x="889591" y="6064219"/>
            <a:ext cx="4594371" cy="430887"/>
          </a:xfrm>
          <a:prstGeom prst="rect">
            <a:avLst/>
          </a:prstGeom>
          <a:noFill/>
        </p:spPr>
        <p:txBody>
          <a:bodyPr wrap="square">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PAC</a:t>
            </a:r>
            <a:endParaRPr lang="pt-BR" sz="1100">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9">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p>
        </p:txBody>
      </p:sp>
      <p:pic>
        <p:nvPicPr>
          <p:cNvPr id="39" name="Google Shape;151;p5">
            <a:extLst>
              <a:ext uri="{FF2B5EF4-FFF2-40B4-BE49-F238E27FC236}">
                <a16:creationId xmlns:a16="http://schemas.microsoft.com/office/drawing/2014/main" id="{4260E4AF-5B82-9C35-3C92-026B26C8E78C}"/>
              </a:ext>
            </a:extLst>
          </p:cNvPr>
          <p:cNvPicPr preferRelativeResize="0"/>
          <p:nvPr/>
        </p:nvPicPr>
        <p:blipFill rotWithShape="1">
          <a:blip r:embed="rId10">
            <a:alphaModFix/>
          </a:blip>
          <a:srcRect/>
          <a:stretch/>
        </p:blipFill>
        <p:spPr>
          <a:xfrm>
            <a:off x="496238" y="6741223"/>
            <a:ext cx="1610759" cy="1124489"/>
          </a:xfrm>
          <a:prstGeom prst="rect">
            <a:avLst/>
          </a:prstGeom>
          <a:ln>
            <a:noFill/>
          </a:ln>
          <a:effectLst>
            <a:outerShdw blurRad="190500" algn="tl" rotWithShape="0">
              <a:srgbClr val="000000">
                <a:alpha val="70000"/>
              </a:srgbClr>
            </a:outerShdw>
          </a:effectLst>
        </p:spPr>
      </p:pic>
      <p:pic>
        <p:nvPicPr>
          <p:cNvPr id="40" name="Google Shape;152;p5">
            <a:extLst>
              <a:ext uri="{FF2B5EF4-FFF2-40B4-BE49-F238E27FC236}">
                <a16:creationId xmlns:a16="http://schemas.microsoft.com/office/drawing/2014/main" id="{40A4A889-22C0-C4E8-58F4-750C97875367}"/>
              </a:ext>
            </a:extLst>
          </p:cNvPr>
          <p:cNvPicPr preferRelativeResize="0"/>
          <p:nvPr/>
        </p:nvPicPr>
        <p:blipFill rotWithShape="1">
          <a:blip r:embed="rId11">
            <a:alphaModFix/>
          </a:blip>
          <a:srcRect/>
          <a:stretch/>
        </p:blipFill>
        <p:spPr>
          <a:xfrm>
            <a:off x="2481812" y="6695811"/>
            <a:ext cx="1887526" cy="1124489"/>
          </a:xfrm>
          <a:prstGeom prst="rect">
            <a:avLst/>
          </a:prstGeom>
          <a:ln>
            <a:noFill/>
          </a:ln>
          <a:effectLst>
            <a:outerShdw blurRad="190500" algn="tl" rotWithShape="0">
              <a:srgbClr val="000000">
                <a:alpha val="70000"/>
              </a:srgbClr>
            </a:outerShdw>
          </a:effectLst>
        </p:spPr>
      </p:pic>
      <p:pic>
        <p:nvPicPr>
          <p:cNvPr id="41" name="Google Shape;153;p5" descr="T:\Rotary\Velocity\R-Series CGI  Images\filter01.jpg">
            <a:extLst>
              <a:ext uri="{FF2B5EF4-FFF2-40B4-BE49-F238E27FC236}">
                <a16:creationId xmlns:a16="http://schemas.microsoft.com/office/drawing/2014/main" id="{FC44EE1A-2661-804C-462E-56CCC37DA5B1}"/>
              </a:ext>
            </a:extLst>
          </p:cNvPr>
          <p:cNvPicPr preferRelativeResize="0"/>
          <p:nvPr/>
        </p:nvPicPr>
        <p:blipFill rotWithShape="1">
          <a:blip r:embed="rId12">
            <a:alphaModFix/>
          </a:blip>
          <a:srcRect t="24004" r="55414"/>
          <a:stretch/>
        </p:blipFill>
        <p:spPr>
          <a:xfrm>
            <a:off x="4976143" y="6666497"/>
            <a:ext cx="1069311" cy="1323870"/>
          </a:xfrm>
          <a:prstGeom prst="rect">
            <a:avLst/>
          </a:prstGeom>
          <a:ln>
            <a:noFill/>
          </a:ln>
          <a:effectLst>
            <a:outerShdw blurRad="190500" algn="tl" rotWithShape="0">
              <a:srgbClr val="000000">
                <a:alpha val="70000"/>
              </a:srgbClr>
            </a:outerShdw>
          </a:effectLst>
        </p:spPr>
      </p:pic>
      <p:sp>
        <p:nvSpPr>
          <p:cNvPr id="43" name="CaixaDeTexto 42">
            <a:extLst>
              <a:ext uri="{FF2B5EF4-FFF2-40B4-BE49-F238E27FC236}">
                <a16:creationId xmlns:a16="http://schemas.microsoft.com/office/drawing/2014/main" id="{C9EF8B49-28BD-3CC7-9702-2CD040CDD720}"/>
              </a:ext>
            </a:extLst>
          </p:cNvPr>
          <p:cNvSpPr txBox="1"/>
          <p:nvPr/>
        </p:nvSpPr>
        <p:spPr>
          <a:xfrm>
            <a:off x="514441" y="8006884"/>
            <a:ext cx="6557923" cy="1938992"/>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8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Indicador de desempenho do compressor em tempo real;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Evita paradas, pois adapta os parâmetros de operação automaticamente, as condições reais dos filtros;</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válvula termostática reage rapidamente fazendo com que o compressor trabalhe sempre na temperatura ideal;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não monitora os filtros em tempo real, estes quando saturados causam paradas indesejadas</a:t>
            </a:r>
            <a:endParaRPr lang="pt-BR" sz="1200">
              <a:latin typeface="Montserrat" panose="00000500000000000000" pitchFamily="2" charset="0"/>
            </a:endParaRPr>
          </a:p>
          <a:p>
            <a:pPr marL="0" marR="0" lvl="0" indent="0" algn="l" rtl="0">
              <a:spcBef>
                <a:spcPts val="0"/>
              </a:spcBef>
              <a:spcAft>
                <a:spcPts val="0"/>
              </a:spcAft>
              <a:buNone/>
            </a:pPr>
            <a:r>
              <a:rPr lang="pt-BR" sz="1200">
                <a:solidFill>
                  <a:schemeClr val="dk1"/>
                </a:solidFill>
                <a:latin typeface="Montserrat" panose="00000500000000000000" pitchFamily="2" charset="0"/>
                <a:ea typeface="Arial"/>
                <a:cs typeface="Arial"/>
                <a:sym typeface="Arial"/>
              </a:rPr>
              <a:t>no compressor por sobrecarga de corrente elétrica e/ou alto diferencial  de temperatura</a:t>
            </a:r>
            <a:r>
              <a:rPr lang="pt-BR" sz="1800">
                <a:solidFill>
                  <a:schemeClr val="dk1"/>
                </a:solidFill>
                <a:latin typeface="Arial"/>
                <a:ea typeface="Arial"/>
                <a:cs typeface="Arial"/>
                <a:sym typeface="Arial"/>
              </a:rPr>
              <a:t>.</a:t>
            </a:r>
          </a:p>
        </p:txBody>
      </p:sp>
      <p:sp>
        <p:nvSpPr>
          <p:cNvPr id="2" name="Freeform 11">
            <a:extLst>
              <a:ext uri="{FF2B5EF4-FFF2-40B4-BE49-F238E27FC236}">
                <a16:creationId xmlns:a16="http://schemas.microsoft.com/office/drawing/2014/main" id="{3B79A810-C9C8-08AD-EA68-F002F7873462}"/>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6135-887C-D295-101B-44853B741983}"/>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064164F3-A188-71F8-827F-D8AA97A97F1A}"/>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9D1BFE85-7A1B-C1FD-EDCF-98C023B4719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0B1DEBAD-5CA2-CACD-18DF-8D2514CDC0B5}"/>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0AE1EA83-B553-6C3A-3877-88EAD6C7F056}"/>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52032CCF-A301-103A-30F0-B86F3079B07C}"/>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B4D38D7-ACC8-818C-0E98-7C7A85DFE161}"/>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39F7A9ED-4384-E0B2-0934-5233E1C366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F122F9CC-C224-EBA2-7638-5EA2803E31F5}"/>
              </a:ext>
            </a:extLst>
          </p:cNvPr>
          <p:cNvGrpSpPr/>
          <p:nvPr/>
        </p:nvGrpSpPr>
        <p:grpSpPr>
          <a:xfrm>
            <a:off x="409350" y="6009824"/>
            <a:ext cx="374337" cy="187168"/>
            <a:chOff x="0" y="0"/>
            <a:chExt cx="812800" cy="406400"/>
          </a:xfrm>
        </p:grpSpPr>
        <p:sp>
          <p:nvSpPr>
            <p:cNvPr id="23" name="Freeform 14">
              <a:extLst>
                <a:ext uri="{FF2B5EF4-FFF2-40B4-BE49-F238E27FC236}">
                  <a16:creationId xmlns:a16="http://schemas.microsoft.com/office/drawing/2014/main" id="{5227EC3B-A49C-F80A-62C4-89A1289668B3}"/>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FA04A26E-9299-ABFC-3407-64B82F036C4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1" name="Google Shape;183;p6">
            <a:extLst>
              <a:ext uri="{FF2B5EF4-FFF2-40B4-BE49-F238E27FC236}">
                <a16:creationId xmlns:a16="http://schemas.microsoft.com/office/drawing/2014/main" id="{8EFA5AB3-9EC4-22E0-DF46-304FE8139A28}"/>
              </a:ext>
            </a:extLst>
          </p:cNvPr>
          <p:cNvPicPr preferRelativeResize="0"/>
          <p:nvPr/>
        </p:nvPicPr>
        <p:blipFill rotWithShape="1">
          <a:blip r:embed="rId3">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422281E8-29CD-1031-A860-8CC81558DE69}"/>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4">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E7137095-E423-7276-AA94-6201B1E3CDA0}"/>
              </a:ext>
            </a:extLst>
          </p:cNvPr>
          <p:cNvPicPr preferRelativeResize="0"/>
          <p:nvPr/>
        </p:nvPicPr>
        <p:blipFill rotWithShape="1">
          <a:blip r:embed="rId5">
            <a:alphaModFix/>
          </a:blip>
          <a:srcRect l="51168" t="12338" r="15844" b="18182"/>
          <a:stretch/>
        </p:blipFill>
        <p:spPr>
          <a:xfrm>
            <a:off x="535655" y="2788522"/>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F3EA55E8-6CAC-F8B7-9ACB-954D94395AD5}"/>
              </a:ext>
            </a:extLst>
          </p:cNvPr>
          <p:cNvGrpSpPr/>
          <p:nvPr/>
        </p:nvGrpSpPr>
        <p:grpSpPr>
          <a:xfrm>
            <a:off x="3349059" y="2721772"/>
            <a:ext cx="3065469" cy="1415015"/>
            <a:chOff x="0" y="2888"/>
            <a:chExt cx="47679" cy="18448"/>
          </a:xfrm>
        </p:grpSpPr>
        <p:pic>
          <p:nvPicPr>
            <p:cNvPr id="45" name="Google Shape;172;p6" descr="cooler_clean3">
              <a:extLst>
                <a:ext uri="{FF2B5EF4-FFF2-40B4-BE49-F238E27FC236}">
                  <a16:creationId xmlns:a16="http://schemas.microsoft.com/office/drawing/2014/main" id="{C4F357D3-8543-D31C-9FFA-8456F1B6D350}"/>
                </a:ext>
              </a:extLst>
            </p:cNvPr>
            <p:cNvPicPr preferRelativeResize="0"/>
            <p:nvPr/>
          </p:nvPicPr>
          <p:blipFill rotWithShape="1">
            <a:blip r:embed="rId6">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A8CCF4E5-7AF1-6ECD-3D9F-09027E46495D}"/>
                </a:ext>
              </a:extLst>
            </p:cNvPr>
            <p:cNvPicPr preferRelativeResize="0"/>
            <p:nvPr/>
          </p:nvPicPr>
          <p:blipFill rotWithShape="1">
            <a:blip r:embed="rId7">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985F0929-98F6-6BFD-2F25-573D1167B0B6}"/>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16C2DC10-2385-0C99-348F-362756C3D60B}"/>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8FCFF59B-C3F2-3B24-223A-B7A141A103BB}"/>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37EA99E8-E7DD-9BF5-3F6C-D763D37CF4B9}"/>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D3CB4C25-20EA-2391-2119-9263C020F528}"/>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CECA3DAA-E2FB-11D8-1483-92D4757341FE}"/>
              </a:ext>
            </a:extLst>
          </p:cNvPr>
          <p:cNvPicPr preferRelativeResize="0"/>
          <p:nvPr/>
        </p:nvPicPr>
        <p:blipFill rotWithShape="1">
          <a:blip r:embed="rId8">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7FCE5B66-0557-A996-B512-EAE569F6E4E3}"/>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sp>
        <p:nvSpPr>
          <p:cNvPr id="9" name="CaixaDeTexto 8">
            <a:extLst>
              <a:ext uri="{FF2B5EF4-FFF2-40B4-BE49-F238E27FC236}">
                <a16:creationId xmlns:a16="http://schemas.microsoft.com/office/drawing/2014/main" id="{8985F957-418F-FCAA-1FE7-F03BF31C9ACA}"/>
              </a:ext>
            </a:extLst>
          </p:cNvPr>
          <p:cNvSpPr txBox="1"/>
          <p:nvPr/>
        </p:nvSpPr>
        <p:spPr>
          <a:xfrm>
            <a:off x="821010" y="5923779"/>
            <a:ext cx="6919640" cy="333233"/>
          </a:xfrm>
          <a:prstGeom prst="rect">
            <a:avLst/>
          </a:prstGeom>
          <a:noFill/>
        </p:spPr>
        <p:txBody>
          <a:bodyPr wrap="square">
            <a:spAutoFit/>
          </a:bodyPr>
          <a:lstStyle/>
          <a:p>
            <a:pPr marL="0" algn="l" rtl="0" eaLnBrk="1" latinLnBrk="0" hangingPunct="1">
              <a:lnSpc>
                <a:spcPts val="1960"/>
              </a:lnSpc>
              <a:buNone/>
            </a:pPr>
            <a:r>
              <a:rPr lang="en-US" sz="1400" b="1" kern="1200">
                <a:solidFill>
                  <a:srgbClr val="6F6F6F"/>
                </a:solidFill>
                <a:effectLst/>
                <a:latin typeface="Montserrat" panose="00000500000000000000" pitchFamily="2" charset="0"/>
                <a:ea typeface="Montserrat Bold" panose="00000800000000000000" charset="0"/>
                <a:cs typeface="Montserrat Bold" panose="00000800000000000000" charset="0"/>
              </a:rPr>
              <a:t>MOTOR HÍBRIDO DE MAGNETO PERMANENTE (HPM)</a:t>
            </a:r>
            <a:endParaRPr lang="pt-BR" sz="1400">
              <a:effectLst/>
              <a:latin typeface="Montserrat" panose="00000500000000000000" pitchFamily="2" charset="0"/>
            </a:endParaRPr>
          </a:p>
        </p:txBody>
      </p:sp>
      <p:pic>
        <p:nvPicPr>
          <p:cNvPr id="10" name="Google Shape;188;p6" descr="23.png">
            <a:extLst>
              <a:ext uri="{FF2B5EF4-FFF2-40B4-BE49-F238E27FC236}">
                <a16:creationId xmlns:a16="http://schemas.microsoft.com/office/drawing/2014/main" id="{FC2F3AFC-1D66-AD30-86D0-60915185047F}"/>
              </a:ext>
            </a:extLst>
          </p:cNvPr>
          <p:cNvPicPr preferRelativeResize="0"/>
          <p:nvPr/>
        </p:nvPicPr>
        <p:blipFill rotWithShape="1">
          <a:blip r:embed="rId9">
            <a:alphaModFix/>
          </a:blip>
          <a:srcRect/>
          <a:stretch/>
        </p:blipFill>
        <p:spPr>
          <a:xfrm rot="956136">
            <a:off x="5959091" y="6008300"/>
            <a:ext cx="463000" cy="429451"/>
          </a:xfrm>
          <a:prstGeom prst="rect">
            <a:avLst/>
          </a:prstGeom>
          <a:noFill/>
          <a:ln>
            <a:noFill/>
          </a:ln>
        </p:spPr>
      </p:pic>
      <p:pic>
        <p:nvPicPr>
          <p:cNvPr id="12" name="Google Shape;191;p6">
            <a:extLst>
              <a:ext uri="{FF2B5EF4-FFF2-40B4-BE49-F238E27FC236}">
                <a16:creationId xmlns:a16="http://schemas.microsoft.com/office/drawing/2014/main" id="{A36E0C1B-467E-E6C1-E978-E3A5EA7F9371}"/>
              </a:ext>
            </a:extLst>
          </p:cNvPr>
          <p:cNvPicPr preferRelativeResize="0"/>
          <p:nvPr/>
        </p:nvPicPr>
        <p:blipFill rotWithShape="1">
          <a:blip r:embed="rId10">
            <a:alphaModFix/>
          </a:blip>
          <a:srcRect/>
          <a:stretch/>
        </p:blipFill>
        <p:spPr>
          <a:xfrm>
            <a:off x="473319" y="6528480"/>
            <a:ext cx="510711" cy="448553"/>
          </a:xfrm>
          <a:prstGeom prst="rect">
            <a:avLst/>
          </a:prstGeom>
          <a:noFill/>
          <a:ln>
            <a:noFill/>
          </a:ln>
        </p:spPr>
      </p:pic>
      <p:sp>
        <p:nvSpPr>
          <p:cNvPr id="17" name="CaixaDeTexto 16">
            <a:extLst>
              <a:ext uri="{FF2B5EF4-FFF2-40B4-BE49-F238E27FC236}">
                <a16:creationId xmlns:a16="http://schemas.microsoft.com/office/drawing/2014/main" id="{DC77BEA8-154D-5FF8-541E-D8ECBEC45CEE}"/>
              </a:ext>
            </a:extLst>
          </p:cNvPr>
          <p:cNvSpPr txBox="1"/>
          <p:nvPr/>
        </p:nvSpPr>
        <p:spPr>
          <a:xfrm>
            <a:off x="984030" y="6521157"/>
            <a:ext cx="4930820" cy="461665"/>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Confira o Motor HPM</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Clique </a:t>
            </a:r>
            <a:r>
              <a:rPr lang="pt-BR" sz="1200" u="sng">
                <a:solidFill>
                  <a:schemeClr val="dk1"/>
                </a:solidFill>
                <a:latin typeface="Montserrat" panose="00000500000000000000" pitchFamily="2" charset="0"/>
                <a:ea typeface="Arial"/>
                <a:cs typeface="Arial"/>
                <a:sym typeface="Arial"/>
                <a:hlinkClick r:id="rId11">
                  <a:extLst>
                    <a:ext uri="{A12FA001-AC4F-418D-AE19-62706E023703}">
                      <ahyp:hlinkClr xmlns:ahyp="http://schemas.microsoft.com/office/drawing/2018/hyperlinkcolor" val="tx"/>
                    </a:ext>
                  </a:extLst>
                </a:hlinkClick>
              </a:rPr>
              <a:t>aqui</a:t>
            </a:r>
            <a:r>
              <a:rPr lang="pt-BR" sz="1200">
                <a:solidFill>
                  <a:schemeClr val="dk1"/>
                </a:solidFill>
                <a:latin typeface="Montserrat" panose="00000500000000000000" pitchFamily="2" charset="0"/>
                <a:ea typeface="Arial"/>
                <a:cs typeface="Arial"/>
                <a:sym typeface="Arial"/>
              </a:rPr>
              <a:t> ou aproxime a câmera do seu celular no QR Code</a:t>
            </a:r>
          </a:p>
        </p:txBody>
      </p:sp>
      <p:pic>
        <p:nvPicPr>
          <p:cNvPr id="20" name="Imagem 19">
            <a:extLst>
              <a:ext uri="{FF2B5EF4-FFF2-40B4-BE49-F238E27FC236}">
                <a16:creationId xmlns:a16="http://schemas.microsoft.com/office/drawing/2014/main" id="{2CF284E1-E84D-0813-1973-8A8BFB8D9537}"/>
              </a:ext>
            </a:extLst>
          </p:cNvPr>
          <p:cNvPicPr>
            <a:picLocks noChangeAspect="1"/>
          </p:cNvPicPr>
          <p:nvPr/>
        </p:nvPicPr>
        <p:blipFill>
          <a:blip r:embed="rId12"/>
          <a:stretch>
            <a:fillRect/>
          </a:stretch>
        </p:blipFill>
        <p:spPr>
          <a:xfrm>
            <a:off x="535655" y="7254290"/>
            <a:ext cx="1311593" cy="1263015"/>
          </a:xfrm>
          <a:prstGeom prst="rect">
            <a:avLst/>
          </a:prstGeom>
          <a:ln>
            <a:noFill/>
          </a:ln>
          <a:effectLst>
            <a:outerShdw blurRad="190500" algn="tl" rotWithShape="0">
              <a:srgbClr val="000000">
                <a:alpha val="70000"/>
              </a:srgbClr>
            </a:outerShdw>
          </a:effectLst>
        </p:spPr>
      </p:pic>
      <p:sp>
        <p:nvSpPr>
          <p:cNvPr id="31" name="CaixaDeTexto 30">
            <a:extLst>
              <a:ext uri="{FF2B5EF4-FFF2-40B4-BE49-F238E27FC236}">
                <a16:creationId xmlns:a16="http://schemas.microsoft.com/office/drawing/2014/main" id="{9B034D34-805D-0578-D179-EA8AB03F5E0F}"/>
              </a:ext>
            </a:extLst>
          </p:cNvPr>
          <p:cNvSpPr txBox="1"/>
          <p:nvPr/>
        </p:nvSpPr>
        <p:spPr>
          <a:xfrm>
            <a:off x="2458572" y="7220929"/>
            <a:ext cx="3977640" cy="2123658"/>
          </a:xfrm>
          <a:prstGeom prst="rect">
            <a:avLst/>
          </a:prstGeom>
          <a:noFill/>
        </p:spPr>
        <p:txBody>
          <a:bodyPr wrap="square">
            <a:spAutoFit/>
          </a:bodyPr>
          <a:lstStyle/>
          <a:p>
            <a:pPr marL="0" algn="just" rtl="0" eaLnBrk="1" latinLnBrk="0" hangingPunct="1">
              <a:buNone/>
            </a:pPr>
            <a:r>
              <a:rPr lang="pt-BR" sz="1200" b="1"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elétrico HPM:</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2 inversores de frequência: motor principal e motor ventilador;</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Proporciona maior economia de energia elétrica;</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Partidas e paradas ilimitadas;</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Não possui rolamentos o que dispensa manutenção;</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ocupa metade do espaço de um motor convencional;</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Trabalha em ambientes de até 46°C;</a:t>
            </a:r>
            <a:endParaRPr lang="pt-BR" sz="1200">
              <a:effectLst/>
            </a:endParaRPr>
          </a:p>
        </p:txBody>
      </p:sp>
      <p:grpSp>
        <p:nvGrpSpPr>
          <p:cNvPr id="7" name="Group 8">
            <a:extLst>
              <a:ext uri="{FF2B5EF4-FFF2-40B4-BE49-F238E27FC236}">
                <a16:creationId xmlns:a16="http://schemas.microsoft.com/office/drawing/2014/main" id="{367A32BD-C2E0-1F25-28BF-743EE7CD0C3F}"/>
              </a:ext>
            </a:extLst>
          </p:cNvPr>
          <p:cNvGrpSpPr/>
          <p:nvPr/>
        </p:nvGrpSpPr>
        <p:grpSpPr>
          <a:xfrm>
            <a:off x="-3500" y="10528423"/>
            <a:ext cx="7556500" cy="231978"/>
            <a:chOff x="0" y="0"/>
            <a:chExt cx="3047987" cy="131886"/>
          </a:xfrm>
        </p:grpSpPr>
        <p:sp>
          <p:nvSpPr>
            <p:cNvPr id="8" name="Freeform 9">
              <a:extLst>
                <a:ext uri="{FF2B5EF4-FFF2-40B4-BE49-F238E27FC236}">
                  <a16:creationId xmlns:a16="http://schemas.microsoft.com/office/drawing/2014/main" id="{E85A1E11-35CA-0679-672F-300C8D2EC07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2" name="TextBox 10">
              <a:extLst>
                <a:ext uri="{FF2B5EF4-FFF2-40B4-BE49-F238E27FC236}">
                  <a16:creationId xmlns:a16="http://schemas.microsoft.com/office/drawing/2014/main" id="{1793D2F2-FAFD-472A-D41B-702F1D3A549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 name="Freeform 11">
            <a:extLst>
              <a:ext uri="{FF2B5EF4-FFF2-40B4-BE49-F238E27FC236}">
                <a16:creationId xmlns:a16="http://schemas.microsoft.com/office/drawing/2014/main" id="{45CF45EA-4BFF-D04D-DC0C-44EC47037A0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3"/>
            <a:stretch>
              <a:fillRect/>
            </a:stretch>
          </a:blipFill>
        </p:spPr>
      </p:sp>
    </p:spTree>
    <p:extLst>
      <p:ext uri="{BB962C8B-B14F-4D97-AF65-F5344CB8AC3E}">
        <p14:creationId xmlns:p14="http://schemas.microsoft.com/office/powerpoint/2010/main" val="327967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56501-566D-ADB3-0292-D860A33A15E4}"/>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004EE0C0-F311-1BF9-4DA1-6EB97A451C63}"/>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D56E9F14-7322-2F1F-0F62-68B350823EF4}"/>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19A7B10B-14AA-19EC-CA71-928E458FDA97}"/>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5AEFCE7E-D7B5-C4F5-1A2A-001C9CCBDE8B}"/>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4C714264-F642-3E94-07D2-DDB972E04F9C}"/>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44D47680-364F-6732-1D5E-5D898E6BF184}"/>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5CF720B2-DD8E-0BEC-DEB2-88D0618D7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07F19524-6903-4B86-FB8B-06D610A188A5}"/>
              </a:ext>
            </a:extLst>
          </p:cNvPr>
          <p:cNvGrpSpPr/>
          <p:nvPr/>
        </p:nvGrpSpPr>
        <p:grpSpPr>
          <a:xfrm>
            <a:off x="394024" y="5945548"/>
            <a:ext cx="374337" cy="187168"/>
            <a:chOff x="0" y="0"/>
            <a:chExt cx="812800" cy="406400"/>
          </a:xfrm>
        </p:grpSpPr>
        <p:sp>
          <p:nvSpPr>
            <p:cNvPr id="23" name="Freeform 14">
              <a:extLst>
                <a:ext uri="{FF2B5EF4-FFF2-40B4-BE49-F238E27FC236}">
                  <a16:creationId xmlns:a16="http://schemas.microsoft.com/office/drawing/2014/main" id="{0FD3E5AC-4764-07DD-A577-123A297882A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DE58E9CE-6583-30DC-60B4-40AD74B46DE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176753D8-7F28-A3D2-5AE2-E7B74FC3418C}"/>
              </a:ext>
            </a:extLst>
          </p:cNvPr>
          <p:cNvSpPr txBox="1"/>
          <p:nvPr/>
        </p:nvSpPr>
        <p:spPr>
          <a:xfrm>
            <a:off x="915540" y="5914210"/>
            <a:ext cx="6266756" cy="493212"/>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panose="00000800000000000000" charset="0"/>
                <a:cs typeface="Montserrat Bold" panose="00000800000000000000" charset="0"/>
              </a:rPr>
              <a:t>MOTOR DE INDUÇÃO DE ALTA EFICIÊNCIA -WEG</a:t>
            </a:r>
            <a:endParaRPr lang="pt-BR" sz="1400">
              <a:latin typeface="Montserrat" panose="00000500000000000000" pitchFamily="2" charset="0"/>
            </a:endParaRPr>
          </a:p>
          <a:p>
            <a:pPr>
              <a:lnSpc>
                <a:spcPts val="1960"/>
              </a:lnSpc>
            </a:pPr>
            <a:endParaRPr lang="en-US" sz="1400" b="1">
              <a:solidFill>
                <a:srgbClr val="6F6F6F"/>
              </a:solidFill>
              <a:latin typeface="Montserrat Bold"/>
              <a:ea typeface="Montserrat Bold"/>
              <a:cs typeface="Montserrat Bold"/>
              <a:sym typeface="Montserrat Bold"/>
            </a:endParaRPr>
          </a:p>
        </p:txBody>
      </p:sp>
      <p:pic>
        <p:nvPicPr>
          <p:cNvPr id="21" name="Google Shape;183;p6">
            <a:extLst>
              <a:ext uri="{FF2B5EF4-FFF2-40B4-BE49-F238E27FC236}">
                <a16:creationId xmlns:a16="http://schemas.microsoft.com/office/drawing/2014/main" id="{5B5B353F-B15B-3581-1535-6EC3CCD709EC}"/>
              </a:ext>
            </a:extLst>
          </p:cNvPr>
          <p:cNvPicPr preferRelativeResize="0"/>
          <p:nvPr/>
        </p:nvPicPr>
        <p:blipFill rotWithShape="1">
          <a:blip r:embed="rId3">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B79B5AF0-71BD-8C6E-F733-D2984A243D61}"/>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4">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C2A6F15D-DD80-A3B8-40DE-401EC7358FA0}"/>
              </a:ext>
            </a:extLst>
          </p:cNvPr>
          <p:cNvPicPr preferRelativeResize="0"/>
          <p:nvPr/>
        </p:nvPicPr>
        <p:blipFill rotWithShape="1">
          <a:blip r:embed="rId5">
            <a:alphaModFix/>
          </a:blip>
          <a:srcRect l="51168" t="12338" r="15844" b="18182"/>
          <a:stretch/>
        </p:blipFill>
        <p:spPr>
          <a:xfrm>
            <a:off x="535655" y="2788522"/>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1D42A363-4AA5-5883-2A2A-5F1D64E5E751}"/>
              </a:ext>
            </a:extLst>
          </p:cNvPr>
          <p:cNvGrpSpPr/>
          <p:nvPr/>
        </p:nvGrpSpPr>
        <p:grpSpPr>
          <a:xfrm>
            <a:off x="3349059" y="2721772"/>
            <a:ext cx="3065469" cy="1415015"/>
            <a:chOff x="0" y="2888"/>
            <a:chExt cx="47679" cy="18448"/>
          </a:xfrm>
        </p:grpSpPr>
        <p:pic>
          <p:nvPicPr>
            <p:cNvPr id="45" name="Google Shape;172;p6" descr="cooler_clean3">
              <a:extLst>
                <a:ext uri="{FF2B5EF4-FFF2-40B4-BE49-F238E27FC236}">
                  <a16:creationId xmlns:a16="http://schemas.microsoft.com/office/drawing/2014/main" id="{C89240E4-92C2-FABB-4418-BEAD2449C845}"/>
                </a:ext>
              </a:extLst>
            </p:cNvPr>
            <p:cNvPicPr preferRelativeResize="0"/>
            <p:nvPr/>
          </p:nvPicPr>
          <p:blipFill rotWithShape="1">
            <a:blip r:embed="rId6">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22E4E251-7DDE-2F46-5F28-8AC451A4E68B}"/>
                </a:ext>
              </a:extLst>
            </p:cNvPr>
            <p:cNvPicPr preferRelativeResize="0"/>
            <p:nvPr/>
          </p:nvPicPr>
          <p:blipFill rotWithShape="1">
            <a:blip r:embed="rId7">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73C57F7A-81B2-F1F0-BBA6-3A5B513334D2}"/>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A57FB5CC-5728-8ACA-6B1E-4653D7FEE2B9}"/>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AD0ED58E-2F7D-D816-0754-D1D8ACEBFDA5}"/>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3CC495A4-16D0-6AD4-F5D3-1470FC2AD398}"/>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2811A95A-3495-6D6E-B044-B692925275F9}"/>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0EF29946-E246-B95E-EBCB-74BB87AEBA99}"/>
              </a:ext>
            </a:extLst>
          </p:cNvPr>
          <p:cNvPicPr preferRelativeResize="0"/>
          <p:nvPr/>
        </p:nvPicPr>
        <p:blipFill rotWithShape="1">
          <a:blip r:embed="rId8">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B2AFB34E-0A0F-1B8A-7838-B0ABA799EA7A}"/>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pic>
        <p:nvPicPr>
          <p:cNvPr id="31" name="Google Shape;204;p7" descr="T:\Rotary\_Competitive Teardown\R-Series\images\MOTOR_TEFC.png">
            <a:extLst>
              <a:ext uri="{FF2B5EF4-FFF2-40B4-BE49-F238E27FC236}">
                <a16:creationId xmlns:a16="http://schemas.microsoft.com/office/drawing/2014/main" id="{C144BD12-738D-7AC8-ACFF-120CB1834612}"/>
              </a:ext>
            </a:extLst>
          </p:cNvPr>
          <p:cNvPicPr preferRelativeResize="0"/>
          <p:nvPr/>
        </p:nvPicPr>
        <p:blipFill rotWithShape="1">
          <a:blip r:embed="rId9">
            <a:alphaModFix/>
          </a:blip>
          <a:srcRect/>
          <a:stretch/>
        </p:blipFill>
        <p:spPr>
          <a:xfrm>
            <a:off x="429230" y="6574592"/>
            <a:ext cx="1355273" cy="1263016"/>
          </a:xfrm>
          <a:prstGeom prst="rect">
            <a:avLst/>
          </a:prstGeom>
          <a:ln>
            <a:noFill/>
          </a:ln>
          <a:effectLst>
            <a:outerShdw blurRad="190500" algn="tl" rotWithShape="0">
              <a:srgbClr val="000000">
                <a:alpha val="70000"/>
              </a:srgbClr>
            </a:outerShdw>
          </a:effectLst>
        </p:spPr>
      </p:pic>
      <p:sp>
        <p:nvSpPr>
          <p:cNvPr id="32" name="CaixaDeTexto 31">
            <a:extLst>
              <a:ext uri="{FF2B5EF4-FFF2-40B4-BE49-F238E27FC236}">
                <a16:creationId xmlns:a16="http://schemas.microsoft.com/office/drawing/2014/main" id="{0F52C8EF-E40D-E13B-FC57-7BB868D3686D}"/>
              </a:ext>
            </a:extLst>
          </p:cNvPr>
          <p:cNvSpPr txBox="1"/>
          <p:nvPr/>
        </p:nvSpPr>
        <p:spPr>
          <a:xfrm>
            <a:off x="2191094" y="6516445"/>
            <a:ext cx="3977640" cy="1200329"/>
          </a:xfrm>
          <a:prstGeom prst="rect">
            <a:avLst/>
          </a:prstGeom>
          <a:noFill/>
        </p:spPr>
        <p:txBody>
          <a:bodyPr wrap="square">
            <a:spAutoFit/>
          </a:bodyPr>
          <a:lstStyle/>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Partida por inversor frequência;</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grpSp>
        <p:nvGrpSpPr>
          <p:cNvPr id="8" name="Group 8">
            <a:extLst>
              <a:ext uri="{FF2B5EF4-FFF2-40B4-BE49-F238E27FC236}">
                <a16:creationId xmlns:a16="http://schemas.microsoft.com/office/drawing/2014/main" id="{E842CC4F-0355-8A02-E90A-B525A83B686B}"/>
              </a:ext>
            </a:extLst>
          </p:cNvPr>
          <p:cNvGrpSpPr/>
          <p:nvPr/>
        </p:nvGrpSpPr>
        <p:grpSpPr>
          <a:xfrm>
            <a:off x="-3500" y="10528423"/>
            <a:ext cx="7556500" cy="231978"/>
            <a:chOff x="0" y="0"/>
            <a:chExt cx="3047987" cy="131886"/>
          </a:xfrm>
        </p:grpSpPr>
        <p:sp>
          <p:nvSpPr>
            <p:cNvPr id="9" name="Freeform 9">
              <a:extLst>
                <a:ext uri="{FF2B5EF4-FFF2-40B4-BE49-F238E27FC236}">
                  <a16:creationId xmlns:a16="http://schemas.microsoft.com/office/drawing/2014/main" id="{55192C4B-9E7D-B6FA-C626-628504E3EB0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4551FD8C-E789-FAFB-A561-6550A7B7AE0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 name="Freeform 11">
            <a:extLst>
              <a:ext uri="{FF2B5EF4-FFF2-40B4-BE49-F238E27FC236}">
                <a16:creationId xmlns:a16="http://schemas.microsoft.com/office/drawing/2014/main" id="{A22C1EDF-FC97-20DA-3B9E-9C8FD5FA6829}"/>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0"/>
            <a:stretch>
              <a:fillRect/>
            </a:stretch>
          </a:blipFill>
        </p:spPr>
      </p:sp>
    </p:spTree>
    <p:extLst>
      <p:ext uri="{BB962C8B-B14F-4D97-AF65-F5344CB8AC3E}">
        <p14:creationId xmlns:p14="http://schemas.microsoft.com/office/powerpoint/2010/main" val="162554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1383-0717-AE2B-69EB-3AD20310CD3E}"/>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27E07C98-A6A6-5655-8CF9-29846F34889E}"/>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FEB64006-F1A3-5D21-ACD2-D855CF43A7F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8389D4B9-AD58-579C-673B-1094BA6EBF0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8F70FB20-F8D4-518C-6515-3330886DBDB1}"/>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F87F286-F68E-1392-A876-1D711D19FA4A}"/>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SÉRIE-XE</a:t>
            </a:r>
          </a:p>
        </p:txBody>
      </p:sp>
      <p:pic>
        <p:nvPicPr>
          <p:cNvPr id="24" name="Imagem 23">
            <a:extLst>
              <a:ext uri="{FF2B5EF4-FFF2-40B4-BE49-F238E27FC236}">
                <a16:creationId xmlns:a16="http://schemas.microsoft.com/office/drawing/2014/main" id="{C44135A4-0D60-7E91-21EF-241DB82CB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5" name="Group 8">
            <a:extLst>
              <a:ext uri="{FF2B5EF4-FFF2-40B4-BE49-F238E27FC236}">
                <a16:creationId xmlns:a16="http://schemas.microsoft.com/office/drawing/2014/main" id="{43DD3B49-33EE-4CB8-4EAF-0D17D9143126}"/>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C9276BC3-3962-ADD3-5568-3FB5BDCE4B6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2F4594CF-4F1F-1B0E-A681-6A8DB8C4B7A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grpSp>
        <p:nvGrpSpPr>
          <p:cNvPr id="22" name="Group 13">
            <a:extLst>
              <a:ext uri="{FF2B5EF4-FFF2-40B4-BE49-F238E27FC236}">
                <a16:creationId xmlns:a16="http://schemas.microsoft.com/office/drawing/2014/main" id="{1FC4BC58-AC0A-C615-2F8C-5F2105020A6A}"/>
              </a:ext>
            </a:extLst>
          </p:cNvPr>
          <p:cNvGrpSpPr/>
          <p:nvPr/>
        </p:nvGrpSpPr>
        <p:grpSpPr>
          <a:xfrm>
            <a:off x="519599" y="4229401"/>
            <a:ext cx="374337" cy="1551270"/>
            <a:chOff x="0" y="-2961890"/>
            <a:chExt cx="812800" cy="3368290"/>
          </a:xfrm>
        </p:grpSpPr>
        <p:sp>
          <p:nvSpPr>
            <p:cNvPr id="23" name="Freeform 14">
              <a:extLst>
                <a:ext uri="{FF2B5EF4-FFF2-40B4-BE49-F238E27FC236}">
                  <a16:creationId xmlns:a16="http://schemas.microsoft.com/office/drawing/2014/main" id="{ECCF6452-5090-1760-B2A9-30360B09ACD8}"/>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B8FAC1C7-5A5F-00F5-7FCE-35B96A79043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B180DDDC-386F-389E-8F2E-52B9C91E8C23}"/>
              </a:ext>
            </a:extLst>
          </p:cNvPr>
          <p:cNvSpPr txBox="1"/>
          <p:nvPr/>
        </p:nvSpPr>
        <p:spPr>
          <a:xfrm>
            <a:off x="1035320" y="4207054"/>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TRANSMISSÃO INTEGRAL</a:t>
            </a:r>
          </a:p>
        </p:txBody>
      </p:sp>
      <p:sp>
        <p:nvSpPr>
          <p:cNvPr id="29" name="Google Shape;181;p6">
            <a:extLst>
              <a:ext uri="{FF2B5EF4-FFF2-40B4-BE49-F238E27FC236}">
                <a16:creationId xmlns:a16="http://schemas.microsoft.com/office/drawing/2014/main" id="{69C2DBC5-881A-09B8-66EF-B8C6B9799BBA}"/>
              </a:ext>
            </a:extLst>
          </p:cNvPr>
          <p:cNvSpPr/>
          <p:nvPr/>
        </p:nvSpPr>
        <p:spPr>
          <a:xfrm>
            <a:off x="383337" y="1887775"/>
            <a:ext cx="6347402" cy="461624"/>
          </a:xfrm>
          <a:prstGeom prst="rect">
            <a:avLst/>
          </a:prstGeom>
          <a:noFill/>
          <a:ln>
            <a:noFill/>
          </a:ln>
        </p:spPr>
        <p:txBody>
          <a:bodyPr spcFirstLastPara="1" wrap="square" lIns="91425" tIns="45700" rIns="91425" bIns="45700" anchor="t" anchorCtr="0">
            <a:spAutoFit/>
          </a:bodyPr>
          <a:lstStyle/>
          <a:p>
            <a:pPr lvl="0" algn="just"/>
            <a:r>
              <a:rPr lang="pt-BR" sz="1200">
                <a:solidFill>
                  <a:schemeClr val="dk1"/>
                </a:solidFill>
                <a:latin typeface="Montserrat" panose="00000500000000000000" pitchFamily="2" charset="0"/>
                <a:ea typeface="Arial"/>
                <a:cs typeface="Arial"/>
                <a:sym typeface="Arial"/>
              </a:rPr>
              <a:t>Oferece tela colorida de alta resolução e operação intuitiva para controlar o compressor de maneira fácil</a:t>
            </a:r>
            <a:r>
              <a:rPr lang="pt-BR" sz="1200">
                <a:solidFill>
                  <a:schemeClr val="lt1"/>
                </a:solidFill>
                <a:latin typeface="Montserrat" panose="00000500000000000000" pitchFamily="2" charset="0"/>
                <a:ea typeface="Calibri"/>
                <a:cs typeface="Calibri"/>
                <a:sym typeface="Calibri"/>
              </a:rPr>
              <a:t>..</a:t>
            </a:r>
            <a:endParaRPr lang="pt-BR" sz="1200">
              <a:solidFill>
                <a:schemeClr val="lt1"/>
              </a:solidFill>
              <a:latin typeface="Montserrat" panose="00000500000000000000" pitchFamily="2" charset="0"/>
              <a:ea typeface="Arial"/>
              <a:cs typeface="Arial"/>
              <a:sym typeface="Arial"/>
            </a:endParaRPr>
          </a:p>
        </p:txBody>
      </p:sp>
      <p:pic>
        <p:nvPicPr>
          <p:cNvPr id="8" name="Google Shape;194;p6">
            <a:extLst>
              <a:ext uri="{FF2B5EF4-FFF2-40B4-BE49-F238E27FC236}">
                <a16:creationId xmlns:a16="http://schemas.microsoft.com/office/drawing/2014/main" id="{D2D71551-0A9D-7512-A750-F35EBA8B99C3}"/>
              </a:ext>
            </a:extLst>
          </p:cNvPr>
          <p:cNvPicPr preferRelativeResize="0"/>
          <p:nvPr/>
        </p:nvPicPr>
        <p:blipFill rotWithShape="1">
          <a:blip r:embed="rId3">
            <a:alphaModFix/>
          </a:blip>
          <a:srcRect/>
          <a:stretch/>
        </p:blipFill>
        <p:spPr>
          <a:xfrm>
            <a:off x="504424" y="2587710"/>
            <a:ext cx="1666875" cy="112395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5A4E8B63-30D9-4F1B-5136-6D652CA98417}"/>
              </a:ext>
            </a:extLst>
          </p:cNvPr>
          <p:cNvSpPr txBox="1"/>
          <p:nvPr/>
        </p:nvSpPr>
        <p:spPr>
          <a:xfrm>
            <a:off x="2428173" y="2531818"/>
            <a:ext cx="4302566" cy="1384995"/>
          </a:xfrm>
          <a:prstGeom prst="rect">
            <a:avLst/>
          </a:prstGeom>
          <a:noFill/>
        </p:spPr>
        <p:txBody>
          <a:bodyPr wrap="square">
            <a:spAutoFit/>
          </a:bodyPr>
          <a:lstStyle/>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Compatível com a Web para controle remoto do compressor e notificação de alarmes por e-mail;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Sequência de até quatro compressores da Série-R sem hardware ou software adicional;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Otimiza o desempenho do sistema com a análise integrada de desempenho e tendências;</a:t>
            </a: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Configurável para operar em 30 idiomas diferentes.</a:t>
            </a:r>
          </a:p>
        </p:txBody>
      </p:sp>
      <p:pic>
        <p:nvPicPr>
          <p:cNvPr id="12" name="Google Shape;201;p7">
            <a:extLst>
              <a:ext uri="{FF2B5EF4-FFF2-40B4-BE49-F238E27FC236}">
                <a16:creationId xmlns:a16="http://schemas.microsoft.com/office/drawing/2014/main" id="{DB995C32-3462-5FC7-739C-9E625B129AB7}"/>
              </a:ext>
            </a:extLst>
          </p:cNvPr>
          <p:cNvPicPr preferRelativeResize="0"/>
          <p:nvPr/>
        </p:nvPicPr>
        <p:blipFill rotWithShape="1">
          <a:blip r:embed="rId4">
            <a:alphaModFix/>
          </a:blip>
          <a:srcRect/>
          <a:stretch/>
        </p:blipFill>
        <p:spPr>
          <a:xfrm>
            <a:off x="493722" y="4661423"/>
            <a:ext cx="2590800" cy="1219200"/>
          </a:xfrm>
          <a:prstGeom prst="rect">
            <a:avLst/>
          </a:prstGeom>
          <a:ln>
            <a:noFill/>
          </a:ln>
          <a:effectLst>
            <a:outerShdw blurRad="190500" algn="tl" rotWithShape="0">
              <a:srgbClr val="000000">
                <a:alpha val="70000"/>
              </a:srgbClr>
            </a:outerShdw>
          </a:effectLst>
        </p:spPr>
      </p:pic>
      <p:sp>
        <p:nvSpPr>
          <p:cNvPr id="20" name="CaixaDeTexto 19">
            <a:extLst>
              <a:ext uri="{FF2B5EF4-FFF2-40B4-BE49-F238E27FC236}">
                <a16:creationId xmlns:a16="http://schemas.microsoft.com/office/drawing/2014/main" id="{FE403428-1B7F-E84C-FDF0-D6AC65124A50}"/>
              </a:ext>
            </a:extLst>
          </p:cNvPr>
          <p:cNvSpPr txBox="1"/>
          <p:nvPr/>
        </p:nvSpPr>
        <p:spPr>
          <a:xfrm>
            <a:off x="3256774" y="4632988"/>
            <a:ext cx="4059108" cy="1384995"/>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Maior tempo de operação;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Confiabilidade;</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Segurança;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Vedada e totalmente sem necessidade de manutenção;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A disposição totalmente vedada é mais segura;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Transmissão direta (≥40HP).</a:t>
            </a:r>
            <a:endParaRPr lang="pt-BR" sz="1200">
              <a:latin typeface="Montserrat" panose="00000500000000000000" pitchFamily="2" charset="0"/>
            </a:endParaRPr>
          </a:p>
        </p:txBody>
      </p:sp>
      <p:grpSp>
        <p:nvGrpSpPr>
          <p:cNvPr id="31" name="Group 13">
            <a:extLst>
              <a:ext uri="{FF2B5EF4-FFF2-40B4-BE49-F238E27FC236}">
                <a16:creationId xmlns:a16="http://schemas.microsoft.com/office/drawing/2014/main" id="{7334004C-67B4-332C-1FEE-97504D7E7290}"/>
              </a:ext>
            </a:extLst>
          </p:cNvPr>
          <p:cNvGrpSpPr/>
          <p:nvPr/>
        </p:nvGrpSpPr>
        <p:grpSpPr>
          <a:xfrm>
            <a:off x="504424" y="6258059"/>
            <a:ext cx="374337" cy="1551270"/>
            <a:chOff x="0" y="-2961890"/>
            <a:chExt cx="812800" cy="3368290"/>
          </a:xfrm>
        </p:grpSpPr>
        <p:sp>
          <p:nvSpPr>
            <p:cNvPr id="32" name="Freeform 14">
              <a:extLst>
                <a:ext uri="{FF2B5EF4-FFF2-40B4-BE49-F238E27FC236}">
                  <a16:creationId xmlns:a16="http://schemas.microsoft.com/office/drawing/2014/main" id="{111C0B33-3B92-A962-0781-BC88DFC89FA1}"/>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DD31D91E-F612-9AC6-11FB-4E33C8ECCD4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4" name="TextBox 19">
            <a:extLst>
              <a:ext uri="{FF2B5EF4-FFF2-40B4-BE49-F238E27FC236}">
                <a16:creationId xmlns:a16="http://schemas.microsoft.com/office/drawing/2014/main" id="{0C459CF7-D8DE-FF7F-BBCC-F71C395DE8FB}"/>
              </a:ext>
            </a:extLst>
          </p:cNvPr>
          <p:cNvSpPr txBox="1"/>
          <p:nvPr/>
        </p:nvSpPr>
        <p:spPr>
          <a:xfrm>
            <a:off x="1002228" y="624593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a:t>
            </a:r>
          </a:p>
        </p:txBody>
      </p:sp>
      <p:pic>
        <p:nvPicPr>
          <p:cNvPr id="35" name="Google Shape;174;p6">
            <a:extLst>
              <a:ext uri="{FF2B5EF4-FFF2-40B4-BE49-F238E27FC236}">
                <a16:creationId xmlns:a16="http://schemas.microsoft.com/office/drawing/2014/main" id="{E96E0C53-8FA3-1305-9DBA-4C39EC3092F4}"/>
              </a:ext>
            </a:extLst>
          </p:cNvPr>
          <p:cNvPicPr preferRelativeResize="0"/>
          <p:nvPr/>
        </p:nvPicPr>
        <p:blipFill rotWithShape="1">
          <a:blip r:embed="rId5">
            <a:alphaModFix/>
          </a:blip>
          <a:srcRect/>
          <a:stretch/>
        </p:blipFill>
        <p:spPr>
          <a:xfrm>
            <a:off x="5435838" y="6726413"/>
            <a:ext cx="1687240" cy="2517800"/>
          </a:xfrm>
          <a:prstGeom prst="rect">
            <a:avLst/>
          </a:prstGeom>
          <a:ln>
            <a:noFill/>
          </a:ln>
          <a:effectLst>
            <a:outerShdw blurRad="190500" algn="tl" rotWithShape="0">
              <a:srgbClr val="000000">
                <a:alpha val="70000"/>
              </a:srgbClr>
            </a:outerShdw>
          </a:effectLst>
        </p:spPr>
      </p:pic>
      <p:sp>
        <p:nvSpPr>
          <p:cNvPr id="36" name="TextBox 16">
            <a:extLst>
              <a:ext uri="{FF2B5EF4-FFF2-40B4-BE49-F238E27FC236}">
                <a16:creationId xmlns:a16="http://schemas.microsoft.com/office/drawing/2014/main" id="{A6617E10-E661-42FC-4D3E-59EDCE73CE8D}"/>
              </a:ext>
            </a:extLst>
          </p:cNvPr>
          <p:cNvSpPr txBox="1"/>
          <p:nvPr/>
        </p:nvSpPr>
        <p:spPr>
          <a:xfrm>
            <a:off x="433422" y="6611606"/>
            <a:ext cx="4705063" cy="3248518"/>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endParaRPr lang="pt-BR" sz="1200">
              <a:latin typeface="Montserrat" panose="00000500000000000000" pitchFamily="2" charset="0"/>
            </a:endParaRPr>
          </a:p>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Fabricada com parafusos de aço forjado, com acionamento por engrenagem com qualidade AGMA;</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sp>
        <p:nvSpPr>
          <p:cNvPr id="2" name="Freeform 11">
            <a:extLst>
              <a:ext uri="{FF2B5EF4-FFF2-40B4-BE49-F238E27FC236}">
                <a16:creationId xmlns:a16="http://schemas.microsoft.com/office/drawing/2014/main" id="{2A52A65A-C6B8-EE4A-608E-A389ADBF4076}"/>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extLst>
      <p:ext uri="{BB962C8B-B14F-4D97-AF65-F5344CB8AC3E}">
        <p14:creationId xmlns:p14="http://schemas.microsoft.com/office/powerpoint/2010/main" val="28000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2673</TotalTime>
  <Words>2732</Words>
  <Application>Microsoft Office PowerPoint</Application>
  <PresentationFormat>Personalizar</PresentationFormat>
  <Paragraphs>262</Paragraphs>
  <Slides>16</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16</vt:i4>
      </vt:variant>
    </vt:vector>
  </HeadingPairs>
  <TitlesOfParts>
    <vt:vector size="27" baseType="lpstr">
      <vt:lpstr>Open Sans</vt:lpstr>
      <vt:lpstr>Montserrat Bold</vt:lpstr>
      <vt:lpstr>Montserrat</vt:lpstr>
      <vt:lpstr>Montserrat Ultra-Bold</vt:lpstr>
      <vt:lpstr>Aptos</vt:lpstr>
      <vt:lpstr>Neue Montreal</vt:lpstr>
      <vt:lpstr>Noto Sans Symbols</vt:lpstr>
      <vt:lpstr>Calibri</vt:lpstr>
      <vt:lpstr>Arial</vt:lpstr>
      <vt:lpstr>Montserrat Medium</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35</cp:revision>
  <cp:lastPrinted>2025-08-20T12:01:41Z</cp:lastPrinted>
  <dcterms:created xsi:type="dcterms:W3CDTF">2006-08-16T00:00:00Z</dcterms:created>
  <dcterms:modified xsi:type="dcterms:W3CDTF">2025-09-15T12:34:39Z</dcterms:modified>
  <dc:identifier>DAGwijnfSlk</dc:identifier>
</cp:coreProperties>
</file>